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2" r:id="rId3"/>
    <p:sldId id="257" r:id="rId4"/>
    <p:sldId id="258" r:id="rId5"/>
    <p:sldId id="259" r:id="rId6"/>
    <p:sldId id="283"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B1E92542-1804-4C06-B38A-959B0C2FB8D4}" type="datetimeFigureOut">
              <a:rPr lang="es-CO" smtClean="0"/>
              <a:t>7/08/2018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F8B4477-B6E4-4683-AD34-857DE1CF541E}" type="slidenum">
              <a:rPr lang="es-CO" smtClean="0"/>
              <a:t>‹Nº›</a:t>
            </a:fld>
            <a:endParaRPr lang="es-CO"/>
          </a:p>
        </p:txBody>
      </p:sp>
    </p:spTree>
    <p:extLst>
      <p:ext uri="{BB962C8B-B14F-4D97-AF65-F5344CB8AC3E}">
        <p14:creationId xmlns:p14="http://schemas.microsoft.com/office/powerpoint/2010/main" val="2955684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1E92542-1804-4C06-B38A-959B0C2FB8D4}" type="datetimeFigureOut">
              <a:rPr lang="es-CO" smtClean="0"/>
              <a:t>7/08/2018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F8B4477-B6E4-4683-AD34-857DE1CF541E}" type="slidenum">
              <a:rPr lang="es-CO" smtClean="0"/>
              <a:t>‹Nº›</a:t>
            </a:fld>
            <a:endParaRPr lang="es-CO"/>
          </a:p>
        </p:txBody>
      </p:sp>
    </p:spTree>
    <p:extLst>
      <p:ext uri="{BB962C8B-B14F-4D97-AF65-F5344CB8AC3E}">
        <p14:creationId xmlns:p14="http://schemas.microsoft.com/office/powerpoint/2010/main" val="2256560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B1E92542-1804-4C06-B38A-959B0C2FB8D4}" type="datetimeFigureOut">
              <a:rPr lang="es-CO" smtClean="0"/>
              <a:t>7/08/2018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F8B4477-B6E4-4683-AD34-857DE1CF541E}" type="slidenum">
              <a:rPr lang="es-CO" smtClean="0"/>
              <a:t>‹Nº›</a:t>
            </a:fld>
            <a:endParaRPr lang="es-CO"/>
          </a:p>
        </p:txBody>
      </p:sp>
    </p:spTree>
    <p:extLst>
      <p:ext uri="{BB962C8B-B14F-4D97-AF65-F5344CB8AC3E}">
        <p14:creationId xmlns:p14="http://schemas.microsoft.com/office/powerpoint/2010/main" val="24662940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B1E92542-1804-4C06-B38A-959B0C2FB8D4}" type="datetimeFigureOut">
              <a:rPr lang="es-CO" smtClean="0"/>
              <a:t>7/08/2018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F8B4477-B6E4-4683-AD34-857DE1CF541E}" type="slidenum">
              <a:rPr lang="es-CO" smtClean="0"/>
              <a:t>‹Nº›</a:t>
            </a:fld>
            <a:endParaRPr lang="es-CO"/>
          </a:p>
        </p:txBody>
      </p:sp>
    </p:spTree>
    <p:extLst>
      <p:ext uri="{BB962C8B-B14F-4D97-AF65-F5344CB8AC3E}">
        <p14:creationId xmlns:p14="http://schemas.microsoft.com/office/powerpoint/2010/main" val="9769327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B1E92542-1804-4C06-B38A-959B0C2FB8D4}" type="datetimeFigureOut">
              <a:rPr lang="es-CO" smtClean="0"/>
              <a:t>7/08/2018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2F8B4477-B6E4-4683-AD34-857DE1CF541E}" type="slidenum">
              <a:rPr lang="es-CO" smtClean="0"/>
              <a:t>‹Nº›</a:t>
            </a:fld>
            <a:endParaRPr lang="es-CO"/>
          </a:p>
        </p:txBody>
      </p:sp>
    </p:spTree>
    <p:extLst>
      <p:ext uri="{BB962C8B-B14F-4D97-AF65-F5344CB8AC3E}">
        <p14:creationId xmlns:p14="http://schemas.microsoft.com/office/powerpoint/2010/main" val="1009437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B1E92542-1804-4C06-B38A-959B0C2FB8D4}" type="datetimeFigureOut">
              <a:rPr lang="es-CO" smtClean="0"/>
              <a:t>7/08/2018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2F8B4477-B6E4-4683-AD34-857DE1CF541E}" type="slidenum">
              <a:rPr lang="es-CO" smtClean="0"/>
              <a:t>‹Nº›</a:t>
            </a:fld>
            <a:endParaRPr lang="es-CO"/>
          </a:p>
        </p:txBody>
      </p:sp>
    </p:spTree>
    <p:extLst>
      <p:ext uri="{BB962C8B-B14F-4D97-AF65-F5344CB8AC3E}">
        <p14:creationId xmlns:p14="http://schemas.microsoft.com/office/powerpoint/2010/main" val="24024773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1E92542-1804-4C06-B38A-959B0C2FB8D4}" type="datetimeFigureOut">
              <a:rPr lang="es-CO" smtClean="0"/>
              <a:t>7/08/2018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2F8B4477-B6E4-4683-AD34-857DE1CF541E}" type="slidenum">
              <a:rPr lang="es-CO" smtClean="0"/>
              <a:t>‹Nº›</a:t>
            </a:fld>
            <a:endParaRPr lang="es-CO"/>
          </a:p>
        </p:txBody>
      </p:sp>
    </p:spTree>
    <p:extLst>
      <p:ext uri="{BB962C8B-B14F-4D97-AF65-F5344CB8AC3E}">
        <p14:creationId xmlns:p14="http://schemas.microsoft.com/office/powerpoint/2010/main" val="227543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B1E92542-1804-4C06-B38A-959B0C2FB8D4}" type="datetimeFigureOut">
              <a:rPr lang="es-CO" smtClean="0"/>
              <a:t>7/08/2018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F8B4477-B6E4-4683-AD34-857DE1CF541E}" type="slidenum">
              <a:rPr lang="es-CO" smtClean="0"/>
              <a:t>‹Nº›</a:t>
            </a:fld>
            <a:endParaRPr lang="es-CO"/>
          </a:p>
        </p:txBody>
      </p:sp>
    </p:spTree>
    <p:extLst>
      <p:ext uri="{BB962C8B-B14F-4D97-AF65-F5344CB8AC3E}">
        <p14:creationId xmlns:p14="http://schemas.microsoft.com/office/powerpoint/2010/main" val="328635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B1E92542-1804-4C06-B38A-959B0C2FB8D4}" type="datetimeFigureOut">
              <a:rPr lang="es-CO" smtClean="0"/>
              <a:t>7/08/2018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F8B4477-B6E4-4683-AD34-857DE1CF541E}" type="slidenum">
              <a:rPr lang="es-CO" smtClean="0"/>
              <a:t>‹Nº›</a:t>
            </a:fld>
            <a:endParaRPr lang="es-CO"/>
          </a:p>
        </p:txBody>
      </p:sp>
    </p:spTree>
    <p:extLst>
      <p:ext uri="{BB962C8B-B14F-4D97-AF65-F5344CB8AC3E}">
        <p14:creationId xmlns:p14="http://schemas.microsoft.com/office/powerpoint/2010/main" val="4058230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1E92542-1804-4C06-B38A-959B0C2FB8D4}" type="datetimeFigureOut">
              <a:rPr lang="es-CO" smtClean="0"/>
              <a:t>7/08/2018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F8B4477-B6E4-4683-AD34-857DE1CF541E}" type="slidenum">
              <a:rPr lang="es-CO" smtClean="0"/>
              <a:t>‹Nº›</a:t>
            </a:fld>
            <a:endParaRPr lang="es-CO"/>
          </a:p>
        </p:txBody>
      </p:sp>
    </p:spTree>
    <p:extLst>
      <p:ext uri="{BB962C8B-B14F-4D97-AF65-F5344CB8AC3E}">
        <p14:creationId xmlns:p14="http://schemas.microsoft.com/office/powerpoint/2010/main" val="3089742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1E92542-1804-4C06-B38A-959B0C2FB8D4}" type="datetimeFigureOut">
              <a:rPr lang="es-CO" smtClean="0"/>
              <a:t>7/08/2018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F8B4477-B6E4-4683-AD34-857DE1CF541E}" type="slidenum">
              <a:rPr lang="es-CO" smtClean="0"/>
              <a:t>‹Nº›</a:t>
            </a:fld>
            <a:endParaRPr lang="es-CO"/>
          </a:p>
        </p:txBody>
      </p:sp>
    </p:spTree>
    <p:extLst>
      <p:ext uri="{BB962C8B-B14F-4D97-AF65-F5344CB8AC3E}">
        <p14:creationId xmlns:p14="http://schemas.microsoft.com/office/powerpoint/2010/main" val="42873937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E92542-1804-4C06-B38A-959B0C2FB8D4}" type="datetimeFigureOut">
              <a:rPr lang="es-CO" smtClean="0"/>
              <a:t>7/08/2018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8B4477-B6E4-4683-AD34-857DE1CF541E}" type="slidenum">
              <a:rPr lang="es-CO" smtClean="0"/>
              <a:t>‹Nº›</a:t>
            </a:fld>
            <a:endParaRPr lang="es-CO"/>
          </a:p>
        </p:txBody>
      </p:sp>
    </p:spTree>
    <p:extLst>
      <p:ext uri="{BB962C8B-B14F-4D97-AF65-F5344CB8AC3E}">
        <p14:creationId xmlns:p14="http://schemas.microsoft.com/office/powerpoint/2010/main" val="1823057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1257" y="277090"/>
            <a:ext cx="11612880" cy="6189024"/>
          </a:xfrm>
        </p:spPr>
        <p:txBody>
          <a:bodyPr>
            <a:noAutofit/>
          </a:bodyPr>
          <a:lstStyle/>
          <a:p>
            <a:pPr marL="0" indent="0" algn="ctr">
              <a:buNone/>
            </a:pPr>
            <a:r>
              <a:rPr lang="es-CO" sz="3200" dirty="0" smtClean="0">
                <a:solidFill>
                  <a:srgbClr val="FF0000"/>
                </a:solidFill>
                <a:latin typeface="Algerian" panose="04020705040A02060702" pitchFamily="82" charset="0"/>
              </a:rPr>
              <a:t>La iglesia de dios SIEMPRE debe reflejar el carácter de Dios, </a:t>
            </a:r>
          </a:p>
          <a:p>
            <a:pPr marL="0" indent="0" algn="ctr">
              <a:buNone/>
            </a:pPr>
            <a:r>
              <a:rPr lang="es-CO" sz="4400" dirty="0" smtClean="0">
                <a:solidFill>
                  <a:srgbClr val="0070C0"/>
                </a:solidFill>
                <a:latin typeface="Algerian" panose="04020705040A02060702" pitchFamily="82" charset="0"/>
              </a:rPr>
              <a:t>de principio a fin</a:t>
            </a:r>
            <a:endParaRPr lang="es-CO" sz="4400" dirty="0">
              <a:solidFill>
                <a:srgbClr val="0070C0"/>
              </a:solidFill>
              <a:latin typeface="Algerian" panose="04020705040A02060702" pitchFamily="82" charset="0"/>
            </a:endParaRPr>
          </a:p>
          <a:p>
            <a:pPr marL="0" indent="0" algn="ctr">
              <a:buNone/>
            </a:pPr>
            <a:endParaRPr lang="es-CO" sz="4800" dirty="0" smtClean="0">
              <a:solidFill>
                <a:srgbClr val="FF0000"/>
              </a:solidFill>
              <a:latin typeface="Algerian" panose="04020705040A02060702" pitchFamily="82" charset="0"/>
            </a:endParaRPr>
          </a:p>
          <a:p>
            <a:pPr marL="0" indent="0" algn="ctr">
              <a:buNone/>
            </a:pPr>
            <a:endParaRPr lang="es-CO" sz="4800" dirty="0"/>
          </a:p>
          <a:p>
            <a:pPr marL="0" indent="0" algn="ctr">
              <a:buNone/>
            </a:pPr>
            <a:endParaRPr lang="es-CO" sz="3200" dirty="0" smtClean="0"/>
          </a:p>
          <a:p>
            <a:pPr marL="0" indent="0" algn="ctr">
              <a:buNone/>
            </a:pPr>
            <a:endParaRPr lang="es-CO" sz="3200" dirty="0"/>
          </a:p>
          <a:p>
            <a:pPr marL="0" indent="0" algn="ctr">
              <a:buNone/>
            </a:pPr>
            <a:r>
              <a:rPr lang="es-CO" dirty="0" smtClean="0"/>
              <a:t>Pero el espíritu de Profecía, dice que la iglesia Corre </a:t>
            </a:r>
            <a:r>
              <a:rPr lang="es-CO" dirty="0"/>
              <a:t>el peligro de llegar a ser una hermana de la caída </a:t>
            </a:r>
            <a:r>
              <a:rPr lang="es-CO" dirty="0" smtClean="0"/>
              <a:t>Babilonia, y permitir que nuestras iglesias se corrompan, se </a:t>
            </a:r>
            <a:r>
              <a:rPr lang="es-CO" dirty="0"/>
              <a:t>llenen de todo espíritu inmundo y alberguen a toda ave inmunda y aborrecible</a:t>
            </a:r>
          </a:p>
        </p:txBody>
      </p:sp>
      <p:pic>
        <p:nvPicPr>
          <p:cNvPr id="4" name="Imagen 3"/>
          <p:cNvPicPr>
            <a:picLocks noChangeAspect="1"/>
          </p:cNvPicPr>
          <p:nvPr/>
        </p:nvPicPr>
        <p:blipFill>
          <a:blip r:embed="rId2"/>
          <a:stretch>
            <a:fillRect/>
          </a:stretch>
        </p:blipFill>
        <p:spPr>
          <a:xfrm>
            <a:off x="6574475" y="1947075"/>
            <a:ext cx="4295343" cy="2690239"/>
          </a:xfrm>
          <a:prstGeom prst="rect">
            <a:avLst/>
          </a:prstGeom>
        </p:spPr>
      </p:pic>
      <p:pic>
        <p:nvPicPr>
          <p:cNvPr id="5" name="Imagen 4"/>
          <p:cNvPicPr>
            <a:picLocks noChangeAspect="1"/>
          </p:cNvPicPr>
          <p:nvPr/>
        </p:nvPicPr>
        <p:blipFill>
          <a:blip r:embed="rId3"/>
          <a:stretch>
            <a:fillRect/>
          </a:stretch>
        </p:blipFill>
        <p:spPr>
          <a:xfrm>
            <a:off x="1510937" y="1947075"/>
            <a:ext cx="4959927" cy="2690239"/>
          </a:xfrm>
          <a:prstGeom prst="rect">
            <a:avLst/>
          </a:prstGeom>
        </p:spPr>
      </p:pic>
    </p:spTree>
    <p:extLst>
      <p:ext uri="{BB962C8B-B14F-4D97-AF65-F5344CB8AC3E}">
        <p14:creationId xmlns:p14="http://schemas.microsoft.com/office/powerpoint/2010/main" val="36494654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199" y="443345"/>
            <a:ext cx="6864927" cy="4123135"/>
          </a:xfrm>
        </p:spPr>
        <p:txBody>
          <a:bodyPr>
            <a:normAutofit lnSpcReduction="10000"/>
          </a:bodyPr>
          <a:lstStyle/>
          <a:p>
            <a:pPr marL="0" indent="0">
              <a:buNone/>
            </a:pPr>
            <a:r>
              <a:rPr lang="es-CO" sz="4400" b="1" dirty="0" smtClean="0"/>
              <a:t>Introducción:</a:t>
            </a:r>
          </a:p>
          <a:p>
            <a:pPr algn="just"/>
            <a:r>
              <a:rPr lang="es-CO" sz="3200" dirty="0" smtClean="0"/>
              <a:t>El tema que vamos a tratar aquí, es un tema que no quisiera tratar, pero debido a que la orden de Dios </a:t>
            </a:r>
            <a:r>
              <a:rPr lang="es-CO" sz="3200" dirty="0"/>
              <a:t>en </a:t>
            </a:r>
            <a:r>
              <a:rPr lang="es-CO" sz="3200" dirty="0">
                <a:solidFill>
                  <a:srgbClr val="FF0000"/>
                </a:solidFill>
              </a:rPr>
              <a:t>Isaías 58:1</a:t>
            </a:r>
            <a:r>
              <a:rPr lang="es-CO" sz="3200" dirty="0"/>
              <a:t>, es</a:t>
            </a:r>
            <a:r>
              <a:rPr lang="es-CO" sz="3200" dirty="0" smtClean="0"/>
              <a:t>: </a:t>
            </a:r>
          </a:p>
          <a:p>
            <a:pPr algn="just"/>
            <a:r>
              <a:rPr lang="es-CO" sz="3200" dirty="0" smtClean="0"/>
              <a:t>“</a:t>
            </a:r>
            <a:r>
              <a:rPr lang="es-CO" sz="3200" i="1" dirty="0" smtClean="0"/>
              <a:t>Clama a alta voz, no [te] detengas; alza tu voz como trompeta, y predicad a mi pueblo su rebelión; y a la casa de Jacob su pecado</a:t>
            </a:r>
            <a:r>
              <a:rPr lang="es-CO" sz="3200" dirty="0" smtClean="0"/>
              <a:t>”</a:t>
            </a:r>
            <a:endParaRPr lang="es-CO" sz="3200" dirty="0"/>
          </a:p>
        </p:txBody>
      </p:sp>
      <p:pic>
        <p:nvPicPr>
          <p:cNvPr id="4" name="Imagen 3"/>
          <p:cNvPicPr>
            <a:picLocks noChangeAspect="1"/>
          </p:cNvPicPr>
          <p:nvPr/>
        </p:nvPicPr>
        <p:blipFill>
          <a:blip r:embed="rId2"/>
          <a:stretch>
            <a:fillRect/>
          </a:stretch>
        </p:blipFill>
        <p:spPr>
          <a:xfrm>
            <a:off x="7813962" y="443345"/>
            <a:ext cx="4163291" cy="3632706"/>
          </a:xfrm>
          <a:prstGeom prst="rect">
            <a:avLst/>
          </a:prstGeom>
        </p:spPr>
      </p:pic>
      <p:sp>
        <p:nvSpPr>
          <p:cNvPr id="6" name="Rectángulo 5"/>
          <p:cNvSpPr/>
          <p:nvPr/>
        </p:nvSpPr>
        <p:spPr>
          <a:xfrm>
            <a:off x="484909" y="4389559"/>
            <a:ext cx="11492344" cy="2246769"/>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just"/>
            <a:r>
              <a:rPr lang="es-CO" sz="2800" dirty="0"/>
              <a:t>Yo como siervo de Dios, no puedo callar lo que Dios me ha revelado, porque de lo </a:t>
            </a:r>
            <a:r>
              <a:rPr lang="es-CO" sz="2800" dirty="0" smtClean="0"/>
              <a:t>contrario, </a:t>
            </a:r>
            <a:r>
              <a:rPr lang="es-CO" sz="2800" dirty="0"/>
              <a:t>sería </a:t>
            </a:r>
            <a:r>
              <a:rPr lang="es-CO" sz="2800" dirty="0" smtClean="0"/>
              <a:t>responsable, </a:t>
            </a:r>
            <a:r>
              <a:rPr lang="es-CO" sz="2800" dirty="0"/>
              <a:t>por las almas que se pierdan por falta de conocimiento</a:t>
            </a:r>
            <a:r>
              <a:rPr lang="es-CO" dirty="0" smtClean="0"/>
              <a:t>. </a:t>
            </a:r>
            <a:r>
              <a:rPr lang="es-CO" sz="2800" dirty="0" smtClean="0"/>
              <a:t>Así que pido a los hermanos estudiar este tema con la mayor atención, Y aferrarse de la mano de Cristo, y obedecer solamente lo que Dios dice en su Palabra.</a:t>
            </a:r>
            <a:endParaRPr lang="es-CO" sz="2800" dirty="0"/>
          </a:p>
        </p:txBody>
      </p:sp>
    </p:spTree>
    <p:extLst>
      <p:ext uri="{BB962C8B-B14F-4D97-AF65-F5344CB8AC3E}">
        <p14:creationId xmlns:p14="http://schemas.microsoft.com/office/powerpoint/2010/main" val="19787166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80109" y="360218"/>
            <a:ext cx="11845636" cy="6234545"/>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a:bodyPr>
          <a:lstStyle/>
          <a:p>
            <a:pPr marL="0" indent="0" algn="ctr">
              <a:buNone/>
            </a:pPr>
            <a:r>
              <a:rPr lang="es-CO" dirty="0" smtClean="0"/>
              <a:t>Dios. A través del apóstol Pablo dejó plasmado en su Palabra, cual es el propósito de Dios para su iglesia, en </a:t>
            </a:r>
            <a:r>
              <a:rPr lang="es-CO" dirty="0" smtClean="0">
                <a:solidFill>
                  <a:srgbClr val="FF0000"/>
                </a:solidFill>
              </a:rPr>
              <a:t>Ef.5: 25-27</a:t>
            </a:r>
            <a:r>
              <a:rPr lang="es-CO" dirty="0" smtClean="0"/>
              <a:t>: </a:t>
            </a:r>
          </a:p>
          <a:p>
            <a:pPr marL="0" indent="0" algn="ctr">
              <a:buNone/>
            </a:pPr>
            <a:endParaRPr lang="es-CO" dirty="0" smtClean="0"/>
          </a:p>
          <a:p>
            <a:pPr marL="0" indent="0" algn="ctr">
              <a:buNone/>
            </a:pPr>
            <a:r>
              <a:rPr lang="es-CO" dirty="0" smtClean="0"/>
              <a:t>“</a:t>
            </a:r>
            <a:r>
              <a:rPr lang="es-CO" dirty="0" smtClean="0">
                <a:latin typeface="Bell MT" panose="02020503060305020303" pitchFamily="18" charset="0"/>
              </a:rPr>
              <a:t>Cristo </a:t>
            </a:r>
            <a:r>
              <a:rPr lang="es-CO" dirty="0">
                <a:latin typeface="Bell MT" panose="02020503060305020303" pitchFamily="18" charset="0"/>
              </a:rPr>
              <a:t>amó a la Iglesia, y se entregó a sí mismo por ella, </a:t>
            </a:r>
            <a:r>
              <a:rPr lang="es-CO" dirty="0" smtClean="0">
                <a:latin typeface="Bell MT" panose="02020503060305020303" pitchFamily="18" charset="0"/>
              </a:rPr>
              <a:t>26 </a:t>
            </a:r>
            <a:r>
              <a:rPr lang="es-CO" dirty="0">
                <a:latin typeface="Bell MT" panose="02020503060305020303" pitchFamily="18" charset="0"/>
              </a:rPr>
              <a:t>para santificarla limpiándola en el lavamiento del agua por la palabra, </a:t>
            </a:r>
            <a:r>
              <a:rPr lang="es-CO" dirty="0" smtClean="0">
                <a:latin typeface="Bell MT" panose="02020503060305020303" pitchFamily="18" charset="0"/>
              </a:rPr>
              <a:t>27 </a:t>
            </a:r>
            <a:r>
              <a:rPr lang="es-CO" dirty="0">
                <a:latin typeface="Bell MT" panose="02020503060305020303" pitchFamily="18" charset="0"/>
              </a:rPr>
              <a:t>para presentársela </a:t>
            </a:r>
            <a:r>
              <a:rPr lang="es-CO" u="sng" dirty="0">
                <a:latin typeface="Bell MT" panose="02020503060305020303" pitchFamily="18" charset="0"/>
              </a:rPr>
              <a:t>gloriosa</a:t>
            </a:r>
            <a:r>
              <a:rPr lang="es-CO" dirty="0">
                <a:latin typeface="Bell MT" panose="02020503060305020303" pitchFamily="18" charset="0"/>
              </a:rPr>
              <a:t> para sí [mismo], una Iglesia que no tuviese </a:t>
            </a:r>
            <a:r>
              <a:rPr lang="es-CO" u="sng" dirty="0">
                <a:latin typeface="Bell MT" panose="02020503060305020303" pitchFamily="18" charset="0"/>
              </a:rPr>
              <a:t>mancha ni arruga, ni cosa semejante; sino que fuese santa y sin </a:t>
            </a:r>
            <a:r>
              <a:rPr lang="es-CO" u="sng" dirty="0" smtClean="0">
                <a:latin typeface="Bell MT" panose="02020503060305020303" pitchFamily="18" charset="0"/>
              </a:rPr>
              <a:t>mancha</a:t>
            </a:r>
            <a:r>
              <a:rPr lang="es-CO" dirty="0" smtClean="0"/>
              <a:t>”. </a:t>
            </a:r>
          </a:p>
          <a:p>
            <a:pPr marL="0" indent="0" algn="ctr">
              <a:buNone/>
            </a:pPr>
            <a:r>
              <a:rPr lang="es-CO" dirty="0" smtClean="0"/>
              <a:t>Y </a:t>
            </a:r>
            <a:r>
              <a:rPr lang="es-CO" dirty="0" smtClean="0">
                <a:solidFill>
                  <a:srgbClr val="FF0000"/>
                </a:solidFill>
              </a:rPr>
              <a:t>Heb.13:8</a:t>
            </a:r>
            <a:r>
              <a:rPr lang="es-CO" dirty="0" smtClean="0"/>
              <a:t>, dice que “</a:t>
            </a:r>
            <a:r>
              <a:rPr lang="es-CO" dirty="0" smtClean="0">
                <a:latin typeface="Bell MT" panose="02020503060305020303" pitchFamily="18" charset="0"/>
              </a:rPr>
              <a:t>Jesucristo es el mismo, ayer, hoy y por los siglos</a:t>
            </a:r>
            <a:r>
              <a:rPr lang="es-CO" dirty="0" smtClean="0"/>
              <a:t>”. </a:t>
            </a:r>
          </a:p>
          <a:p>
            <a:pPr marL="0" indent="0" algn="ctr">
              <a:buNone/>
            </a:pPr>
            <a:r>
              <a:rPr lang="es-CO" dirty="0" smtClean="0">
                <a:solidFill>
                  <a:srgbClr val="FF0000"/>
                </a:solidFill>
              </a:rPr>
              <a:t>Ju.17:23</a:t>
            </a:r>
            <a:r>
              <a:rPr lang="es-CO" dirty="0">
                <a:solidFill>
                  <a:srgbClr val="FF0000"/>
                </a:solidFill>
              </a:rPr>
              <a:t>, </a:t>
            </a:r>
            <a:r>
              <a:rPr lang="es-CO" dirty="0" smtClean="0">
                <a:solidFill>
                  <a:srgbClr val="FF0000"/>
                </a:solidFill>
              </a:rPr>
              <a:t>“</a:t>
            </a:r>
            <a:r>
              <a:rPr lang="es-CO" i="1" dirty="0" smtClean="0">
                <a:solidFill>
                  <a:schemeClr val="tx1"/>
                </a:solidFill>
              </a:rPr>
              <a:t>Yo </a:t>
            </a:r>
            <a:r>
              <a:rPr lang="es-CO" i="1" dirty="0">
                <a:solidFill>
                  <a:schemeClr val="tx1"/>
                </a:solidFill>
              </a:rPr>
              <a:t>en ellos, y tú en mí, para que sean consumadamente una cosa; que el mundo conozca que tú me enviaste, y que los has amado, como también á mí me has </a:t>
            </a:r>
            <a:r>
              <a:rPr lang="es-CO" i="1" dirty="0" smtClean="0">
                <a:solidFill>
                  <a:schemeClr val="tx1"/>
                </a:solidFill>
              </a:rPr>
              <a:t>amado”.</a:t>
            </a:r>
          </a:p>
          <a:p>
            <a:pPr marL="0" indent="0" algn="ctr">
              <a:buNone/>
            </a:pPr>
            <a:r>
              <a:rPr lang="es-CO" dirty="0" smtClean="0">
                <a:solidFill>
                  <a:schemeClr val="tx1"/>
                </a:solidFill>
              </a:rPr>
              <a:t>El anhelo de Dios siempre ha sido el mismo, </a:t>
            </a:r>
            <a:r>
              <a:rPr lang="es-CO" u="sng" dirty="0" smtClean="0">
                <a:solidFill>
                  <a:schemeClr val="tx1"/>
                </a:solidFill>
              </a:rPr>
              <a:t>morar en el corazón de los que profesan amarlo</a:t>
            </a:r>
            <a:r>
              <a:rPr lang="es-CO" dirty="0" smtClean="0">
                <a:solidFill>
                  <a:schemeClr val="tx1"/>
                </a:solidFill>
              </a:rPr>
              <a:t>, pero solamente se realiza en unos pocos que la Biblia llama el “remanente”. </a:t>
            </a:r>
          </a:p>
          <a:p>
            <a:pPr marL="0" indent="0" algn="ctr">
              <a:buNone/>
            </a:pPr>
            <a:r>
              <a:rPr lang="es-CO" dirty="0" smtClean="0">
                <a:solidFill>
                  <a:schemeClr val="tx1"/>
                </a:solidFill>
              </a:rPr>
              <a:t>POR ENDE, EL “REMANENTE”, DEBE VIVIR UN ESTILO DE VIDA DIFERENTE A COMO LA VIVE EL MUNDO. </a:t>
            </a:r>
          </a:p>
        </p:txBody>
      </p:sp>
    </p:spTree>
    <p:extLst>
      <p:ext uri="{BB962C8B-B14F-4D97-AF65-F5344CB8AC3E}">
        <p14:creationId xmlns:p14="http://schemas.microsoft.com/office/powerpoint/2010/main" val="32057720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1257" y="253219"/>
            <a:ext cx="11573692" cy="1688124"/>
          </a:xfrm>
        </p:spPr>
        <p:txBody>
          <a:bodyPr>
            <a:normAutofit fontScale="92500" lnSpcReduction="10000"/>
          </a:bodyPr>
          <a:lstStyle/>
          <a:p>
            <a:pPr marL="0" indent="0" algn="ctr">
              <a:buNone/>
            </a:pPr>
            <a:r>
              <a:rPr lang="es-CO" sz="3200" dirty="0"/>
              <a:t>Por esa razón, cuando la iglesia se aparta de ese propósito santo, que no es otro, sino que su carácter se reproduzca en cada uno de sus hijos, </a:t>
            </a:r>
            <a:r>
              <a:rPr lang="es-CO" sz="3200" dirty="0" smtClean="0"/>
              <a:t>Dios utiliza </a:t>
            </a:r>
            <a:r>
              <a:rPr lang="es-CO" sz="3200" dirty="0"/>
              <a:t>los </a:t>
            </a:r>
            <a:r>
              <a:rPr lang="es-CO" sz="3200" dirty="0" smtClean="0"/>
              <a:t>profetas </a:t>
            </a:r>
            <a:r>
              <a:rPr lang="es-CO" sz="3200" dirty="0"/>
              <a:t>para denunciar sus faltas, como fue el caso del profeta </a:t>
            </a:r>
            <a:r>
              <a:rPr lang="es-CO" sz="3200" dirty="0" smtClean="0"/>
              <a:t>Isaías, anhelando que su pueblo corrigiese su mal proceder. </a:t>
            </a:r>
          </a:p>
        </p:txBody>
      </p:sp>
      <p:sp>
        <p:nvSpPr>
          <p:cNvPr id="4" name="Rectángulo 3"/>
          <p:cNvSpPr/>
          <p:nvPr/>
        </p:nvSpPr>
        <p:spPr>
          <a:xfrm>
            <a:off x="838200" y="5288340"/>
            <a:ext cx="10515600" cy="156966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3200" b="0" i="0" u="none" strike="noStrike" kern="1200" cap="none" spc="0" normalizeH="0" baseline="0" noProof="0" dirty="0" smtClean="0">
                <a:ln>
                  <a:noFill/>
                </a:ln>
                <a:solidFill>
                  <a:prstClr val="black"/>
                </a:solidFill>
                <a:effectLst/>
                <a:uLnTx/>
                <a:uFillTx/>
                <a:latin typeface="Calibri" panose="020F0502020204030204"/>
                <a:ea typeface="+mn-ea"/>
                <a:cs typeface="+mn-cs"/>
              </a:rPr>
              <a:t>La orden de Dios es: “</a:t>
            </a:r>
            <a:r>
              <a:rPr kumimoji="0" lang="es-CO" sz="3200" b="0" i="1" u="none" strike="noStrike" kern="1200" cap="none" spc="0" normalizeH="0" baseline="0" noProof="0" dirty="0" smtClean="0">
                <a:ln>
                  <a:noFill/>
                </a:ln>
                <a:solidFill>
                  <a:prstClr val="black"/>
                </a:solidFill>
                <a:effectLst/>
                <a:uLnTx/>
                <a:uFillTx/>
                <a:latin typeface="Calibri" panose="020F0502020204030204"/>
                <a:ea typeface="+mn-ea"/>
                <a:cs typeface="+mn-cs"/>
              </a:rPr>
              <a:t>Clama </a:t>
            </a:r>
            <a:r>
              <a:rPr kumimoji="0" lang="es-CO" sz="3200" b="0" i="1" u="none" strike="noStrike" kern="1200" cap="none" spc="0" normalizeH="0" baseline="0" noProof="0" dirty="0">
                <a:ln>
                  <a:noFill/>
                </a:ln>
                <a:solidFill>
                  <a:prstClr val="black"/>
                </a:solidFill>
                <a:effectLst/>
                <a:uLnTx/>
                <a:uFillTx/>
                <a:latin typeface="Calibri" panose="020F0502020204030204"/>
                <a:ea typeface="+mn-ea"/>
                <a:cs typeface="+mn-cs"/>
              </a:rPr>
              <a:t>a alta voz, no [te] detengas; alza tu voz como trompeta, y predicad a mi pueblo su rebelión; y a la casa de Jacob su pecado</a:t>
            </a:r>
            <a:r>
              <a:rPr kumimoji="0" lang="es-CO" sz="32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s-CO" sz="3200" b="0" i="0" u="none" strike="noStrike" kern="1200" cap="none" spc="0" normalizeH="0" baseline="0" noProof="0" dirty="0" smtClean="0">
                <a:ln>
                  <a:noFill/>
                </a:ln>
                <a:solidFill>
                  <a:srgbClr val="FF0000"/>
                </a:solidFill>
                <a:effectLst/>
                <a:uLnTx/>
                <a:uFillTx/>
                <a:latin typeface="Calibri" panose="020F0502020204030204"/>
                <a:ea typeface="+mn-ea"/>
                <a:cs typeface="+mn-cs"/>
              </a:rPr>
              <a:t>Is.58:1. </a:t>
            </a:r>
            <a:endParaRPr kumimoji="0" lang="es-CO" sz="32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6" name="Imagen 5"/>
          <p:cNvPicPr>
            <a:picLocks noChangeAspect="1"/>
          </p:cNvPicPr>
          <p:nvPr/>
        </p:nvPicPr>
        <p:blipFill>
          <a:blip r:embed="rId2"/>
          <a:stretch>
            <a:fillRect/>
          </a:stretch>
        </p:blipFill>
        <p:spPr>
          <a:xfrm>
            <a:off x="3810000" y="1735071"/>
            <a:ext cx="4572000" cy="3558013"/>
          </a:xfrm>
          <a:prstGeom prst="rect">
            <a:avLst/>
          </a:prstGeom>
        </p:spPr>
      </p:pic>
      <p:sp>
        <p:nvSpPr>
          <p:cNvPr id="8" name="Rectángulo 7"/>
          <p:cNvSpPr/>
          <p:nvPr/>
        </p:nvSpPr>
        <p:spPr>
          <a:xfrm>
            <a:off x="3810000" y="3514077"/>
            <a:ext cx="4571999" cy="1015663"/>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000" b="1" i="0" u="none" strike="noStrike" kern="1200" cap="none" spc="0" normalizeH="0" baseline="0" noProof="0" dirty="0">
                <a:ln>
                  <a:noFill/>
                </a:ln>
                <a:solidFill>
                  <a:prstClr val="white"/>
                </a:solidFill>
                <a:effectLst/>
                <a:uLnTx/>
                <a:uFillTx/>
                <a:latin typeface="Calibri" panose="020F0502020204030204"/>
                <a:ea typeface="+mn-ea"/>
                <a:cs typeface="+mn-cs"/>
              </a:rPr>
              <a:t>Predica a tiempo y fuera de tiempo, </a:t>
            </a:r>
            <a:endParaRPr kumimoji="0" lang="es-CO" sz="2000" b="1" i="0" u="none" strike="noStrike" kern="1200" cap="none" spc="0" normalizeH="0" baseline="0" noProof="0" dirty="0" smtClean="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000" b="1" i="0" u="none" strike="noStrike" kern="1200" cap="none" spc="0" normalizeH="0" baseline="0" noProof="0" dirty="0" smtClean="0">
                <a:ln>
                  <a:noFill/>
                </a:ln>
                <a:solidFill>
                  <a:prstClr val="white"/>
                </a:solidFill>
                <a:effectLst/>
                <a:uLnTx/>
                <a:uFillTx/>
                <a:latin typeface="Calibri" panose="020F0502020204030204"/>
                <a:ea typeface="+mn-ea"/>
                <a:cs typeface="+mn-cs"/>
              </a:rPr>
              <a:t>sin </a:t>
            </a:r>
            <a:r>
              <a:rPr kumimoji="0" lang="es-CO" sz="2000" b="1" i="0" u="none" strike="noStrike" kern="1200" cap="none" spc="0" normalizeH="0" baseline="0" noProof="0" dirty="0">
                <a:ln>
                  <a:noFill/>
                </a:ln>
                <a:solidFill>
                  <a:prstClr val="white"/>
                </a:solidFill>
                <a:effectLst/>
                <a:uLnTx/>
                <a:uFillTx/>
                <a:latin typeface="Calibri" panose="020F0502020204030204"/>
                <a:ea typeface="+mn-ea"/>
                <a:cs typeface="+mn-cs"/>
              </a:rPr>
              <a:t>santidad nadie verá al Señor</a:t>
            </a:r>
            <a:r>
              <a:rPr kumimoji="0" lang="es-CO" sz="2000" b="1" i="0" u="none" strike="noStrike" kern="1200" cap="none" spc="0" normalizeH="0" baseline="0" noProof="0" dirty="0" smtClean="0">
                <a:ln>
                  <a:noFill/>
                </a:ln>
                <a:solidFill>
                  <a:prstClr val="white"/>
                </a:solidFill>
                <a:effectLst/>
                <a:uLnTx/>
                <a:uFillTx/>
                <a:latin typeface="Calibri" panose="020F0502020204030204"/>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000" b="1" i="0" u="none" strike="noStrike" kern="1200" cap="none" spc="0" normalizeH="0" baseline="0" noProof="0" dirty="0" smtClean="0">
                <a:ln>
                  <a:noFill/>
                </a:ln>
                <a:solidFill>
                  <a:prstClr val="white"/>
                </a:solidFill>
                <a:effectLst/>
                <a:uLnTx/>
                <a:uFillTx/>
                <a:latin typeface="Calibri" panose="020F0502020204030204"/>
                <a:ea typeface="+mn-ea"/>
                <a:cs typeface="+mn-cs"/>
              </a:rPr>
              <a:t>Cristo </a:t>
            </a:r>
            <a:r>
              <a:rPr kumimoji="0" lang="es-CO" sz="2000" b="1" i="0" u="none" strike="noStrike" kern="1200" cap="none" spc="0" normalizeH="0" baseline="0" noProof="0" dirty="0">
                <a:ln>
                  <a:noFill/>
                </a:ln>
                <a:solidFill>
                  <a:prstClr val="white"/>
                </a:solidFill>
                <a:effectLst/>
                <a:uLnTx/>
                <a:uFillTx/>
                <a:latin typeface="Calibri" panose="020F0502020204030204"/>
                <a:ea typeface="+mn-ea"/>
                <a:cs typeface="+mn-cs"/>
              </a:rPr>
              <a:t>viene ya</a:t>
            </a:r>
            <a:r>
              <a:rPr kumimoji="0" lang="es-CO" sz="2000" b="1" i="0" u="none" strike="noStrike" kern="1200" cap="none" spc="0" normalizeH="0" baseline="0" noProof="0" dirty="0" smtClean="0">
                <a:ln>
                  <a:noFill/>
                </a:ln>
                <a:solidFill>
                  <a:prstClr val="white"/>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15218034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81353" y="281355"/>
            <a:ext cx="11633981" cy="6358596"/>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CO" dirty="0" smtClean="0"/>
              <a:t>La iglesia fundada por Cristo en el año 31: “Éfeso”- DESEABLE- marcó las pautas a seguir según la voluntad de Dios.</a:t>
            </a:r>
          </a:p>
          <a:p>
            <a:pPr marL="0" indent="0" algn="ctr">
              <a:buNone/>
            </a:pPr>
            <a:endParaRPr lang="es-CO" dirty="0" smtClean="0"/>
          </a:p>
          <a:p>
            <a:pPr marL="0" indent="0" algn="ctr">
              <a:buNone/>
            </a:pPr>
            <a:r>
              <a:rPr lang="es-CO" dirty="0" smtClean="0"/>
              <a:t>Pero al morir los apóstoles, poco a poco comenzó a decaer, al permitir que se fueran olvidando los fundamentos establecidos por Dios para su correcto funcionamiento, hasta el fin del tiempo, y en su lugar se fueron introduciendo normas que Dios no había ordenado.   </a:t>
            </a:r>
          </a:p>
          <a:p>
            <a:pPr marL="0" indent="0" algn="ctr">
              <a:buNone/>
            </a:pPr>
            <a:endParaRPr lang="es-CO" dirty="0" smtClean="0"/>
          </a:p>
          <a:p>
            <a:pPr marL="0" indent="0" algn="ctr">
              <a:buNone/>
            </a:pPr>
            <a:r>
              <a:rPr lang="es-CO" dirty="0" smtClean="0"/>
              <a:t>Es por eso que Dios le dice: ¡</a:t>
            </a:r>
            <a:r>
              <a:rPr lang="es-CO" i="1" dirty="0" smtClean="0"/>
              <a:t>Mira </a:t>
            </a:r>
            <a:r>
              <a:rPr lang="es-CO" i="1" dirty="0"/>
              <a:t>hasta dónde has caído! </a:t>
            </a:r>
            <a:r>
              <a:rPr lang="es-CO" i="1" dirty="0" smtClean="0"/>
              <a:t>“Vuélvete </a:t>
            </a:r>
            <a:r>
              <a:rPr lang="es-CO" i="1" dirty="0"/>
              <a:t>a mí y haz las obras que hacías al principio. Si no te arrepientes, vendré y quitaré tu candelabro de su </a:t>
            </a:r>
            <a:r>
              <a:rPr lang="es-CO" i="1" dirty="0" smtClean="0"/>
              <a:t>lugar</a:t>
            </a:r>
            <a:r>
              <a:rPr lang="es-CO" dirty="0" smtClean="0"/>
              <a:t>” </a:t>
            </a:r>
            <a:r>
              <a:rPr lang="es-CO" dirty="0" smtClean="0">
                <a:solidFill>
                  <a:srgbClr val="FF0000"/>
                </a:solidFill>
              </a:rPr>
              <a:t>(Ap.2:5).</a:t>
            </a:r>
          </a:p>
          <a:p>
            <a:pPr marL="0" indent="0" algn="ctr">
              <a:buNone/>
            </a:pPr>
            <a:endParaRPr lang="es-CO" dirty="0" smtClean="0"/>
          </a:p>
          <a:p>
            <a:pPr marL="0" indent="0" algn="ctr">
              <a:buNone/>
            </a:pPr>
            <a:r>
              <a:rPr lang="es-CO" dirty="0" smtClean="0"/>
              <a:t>Y así han transcurrido casi siete periodos de la iglesia hasta el presente,  la iglesia de “Laódicea”, y en </a:t>
            </a:r>
            <a:r>
              <a:rPr lang="es-CO" dirty="0"/>
              <a:t>lugar </a:t>
            </a:r>
            <a:r>
              <a:rPr lang="es-CO" dirty="0" smtClean="0"/>
              <a:t>de oír el llamado de Dios: “</a:t>
            </a:r>
            <a:r>
              <a:rPr lang="es-CO" b="1" dirty="0" smtClean="0"/>
              <a:t>Vuélvete </a:t>
            </a:r>
            <a:r>
              <a:rPr lang="es-CO" b="1" dirty="0"/>
              <a:t>a mí y haz las obras que hacías al </a:t>
            </a:r>
            <a:r>
              <a:rPr lang="es-CO" b="1" dirty="0" smtClean="0"/>
              <a:t>principio</a:t>
            </a:r>
            <a:r>
              <a:rPr lang="es-CO" dirty="0" smtClean="0"/>
              <a:t>”, cuando estamos a las puertas del regreso de Cristo, la profeta de Dios, la describe así: </a:t>
            </a:r>
            <a:endParaRPr lang="es-CO" dirty="0"/>
          </a:p>
        </p:txBody>
      </p:sp>
    </p:spTree>
    <p:extLst>
      <p:ext uri="{BB962C8B-B14F-4D97-AF65-F5344CB8AC3E}">
        <p14:creationId xmlns:p14="http://schemas.microsoft.com/office/powerpoint/2010/main" val="17400051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555671" y="457201"/>
            <a:ext cx="6262256" cy="2493818"/>
          </a:xfrm>
        </p:spPr>
        <p:txBody>
          <a:bodyPr>
            <a:normAutofit lnSpcReduction="10000"/>
          </a:bodyPr>
          <a:lstStyle/>
          <a:p>
            <a:r>
              <a:rPr lang="es-CO" dirty="0" smtClean="0"/>
              <a:t>El pastor Jaime White, esposo de Elena G </a:t>
            </a:r>
            <a:r>
              <a:rPr lang="es-CO" dirty="0"/>
              <a:t>de W</a:t>
            </a:r>
            <a:r>
              <a:rPr lang="es-CO" dirty="0" smtClean="0"/>
              <a:t>hite, dice: en 1858, la hermana White recibió una visión acerca de muchas cosas de importancia para la iglesia remanente, ella dice: y se me dijo que los escribiera”. </a:t>
            </a:r>
            <a:r>
              <a:rPr lang="es-CO" dirty="0">
                <a:solidFill>
                  <a:srgbClr val="FF0000"/>
                </a:solidFill>
              </a:rPr>
              <a:t>(</a:t>
            </a:r>
            <a:r>
              <a:rPr lang="es-CO" dirty="0" smtClean="0">
                <a:solidFill>
                  <a:srgbClr val="FF0000"/>
                </a:solidFill>
              </a:rPr>
              <a:t>La Historia de la Redención p9.2).</a:t>
            </a:r>
          </a:p>
        </p:txBody>
      </p:sp>
      <p:pic>
        <p:nvPicPr>
          <p:cNvPr id="5" name="Imagen 4"/>
          <p:cNvPicPr>
            <a:picLocks noChangeAspect="1"/>
          </p:cNvPicPr>
          <p:nvPr/>
        </p:nvPicPr>
        <p:blipFill>
          <a:blip r:embed="rId2"/>
          <a:stretch>
            <a:fillRect/>
          </a:stretch>
        </p:blipFill>
        <p:spPr>
          <a:xfrm>
            <a:off x="387927" y="184942"/>
            <a:ext cx="4878532" cy="3264839"/>
          </a:xfrm>
          <a:prstGeom prst="rect">
            <a:avLst/>
          </a:prstGeom>
        </p:spPr>
      </p:pic>
      <p:sp>
        <p:nvSpPr>
          <p:cNvPr id="6" name="Rectángulo 5"/>
          <p:cNvSpPr/>
          <p:nvPr/>
        </p:nvSpPr>
        <p:spPr>
          <a:xfrm>
            <a:off x="512618" y="3604690"/>
            <a:ext cx="11305309" cy="3108543"/>
          </a:xfrm>
          <a:prstGeom prst="rect">
            <a:avLst/>
          </a:prstGeo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wrap="square">
            <a:spAutoFit/>
          </a:bodyPr>
          <a:lstStyle/>
          <a:p>
            <a:r>
              <a:rPr lang="es-CO" sz="2800" dirty="0"/>
              <a:t>Y ella misma dice: “Mediante la iluminación del Espíritu Santo, las escenas de la lucha secular entre el bien y el mal fueron reveladas a quien escribe estas páginas”. </a:t>
            </a:r>
            <a:r>
              <a:rPr lang="es-CO" sz="2800" dirty="0">
                <a:solidFill>
                  <a:srgbClr val="FF0000"/>
                </a:solidFill>
              </a:rPr>
              <a:t>(Conflicto de los Siglos.p13:1). </a:t>
            </a:r>
            <a:endParaRPr lang="es-CO" sz="2800" dirty="0" smtClean="0">
              <a:solidFill>
                <a:srgbClr val="FF0000"/>
              </a:solidFill>
            </a:endParaRPr>
          </a:p>
          <a:p>
            <a:r>
              <a:rPr lang="es-CO" sz="2800" dirty="0" smtClean="0"/>
              <a:t>Así pues, la iglesia Adventista del Séptimo día, acepta a Elena G </a:t>
            </a:r>
            <a:r>
              <a:rPr lang="es-CO" sz="2800" dirty="0"/>
              <a:t>de </a:t>
            </a:r>
            <a:r>
              <a:rPr lang="es-CO" sz="2800" dirty="0" smtClean="0"/>
              <a:t>White como profeta Dios, y ella dice en sus escritos que sus visiones fueron reveladas por el ES. Entonces veamos lo que ella registró concerniente al proceder de la iglesia, años después, que era contrario a sus escritos. </a:t>
            </a:r>
            <a:endParaRPr lang="es-CO" sz="2800" dirty="0"/>
          </a:p>
        </p:txBody>
      </p:sp>
    </p:spTree>
    <p:extLst>
      <p:ext uri="{BB962C8B-B14F-4D97-AF65-F5344CB8AC3E}">
        <p14:creationId xmlns:p14="http://schemas.microsoft.com/office/powerpoint/2010/main" val="2547928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24691" y="436099"/>
            <a:ext cx="11873345" cy="6035040"/>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pPr marL="0" indent="0" algn="ctr">
              <a:buNone/>
            </a:pPr>
            <a:r>
              <a:rPr lang="es-CO" sz="4000" u="sng" dirty="0" smtClean="0"/>
              <a:t>En 1889</a:t>
            </a:r>
            <a:r>
              <a:rPr lang="es-CO" sz="4000" dirty="0" smtClean="0"/>
              <a:t>, EGW escribió:  "</a:t>
            </a:r>
            <a:r>
              <a:rPr lang="es-CO" sz="4000" dirty="0" smtClean="0">
                <a:solidFill>
                  <a:srgbClr val="FF0000"/>
                </a:solidFill>
              </a:rPr>
              <a:t>Recibí confirmación acerca de todo lo que había declarado en Minneapolis, en cuanto a que debe realizarse una reforma en las iglesias. </a:t>
            </a:r>
          </a:p>
          <a:p>
            <a:pPr marL="0" indent="0" algn="ctr">
              <a:buNone/>
            </a:pPr>
            <a:r>
              <a:rPr lang="es-CO" sz="4000" dirty="0" smtClean="0">
                <a:solidFill>
                  <a:srgbClr val="FF0000"/>
                </a:solidFill>
              </a:rPr>
              <a:t>Deben producirse reformas, porque </a:t>
            </a:r>
            <a:r>
              <a:rPr lang="es-CO" sz="4000" u="sng" dirty="0" smtClean="0">
                <a:solidFill>
                  <a:srgbClr val="FF0000"/>
                </a:solidFill>
              </a:rPr>
              <a:t>ha</a:t>
            </a:r>
            <a:r>
              <a:rPr lang="es-CO" sz="4000" dirty="0" smtClean="0">
                <a:solidFill>
                  <a:srgbClr val="FF0000"/>
                </a:solidFill>
              </a:rPr>
              <a:t> habido </a:t>
            </a:r>
            <a:r>
              <a:rPr lang="es-CO" sz="4000" u="sng" dirty="0" smtClean="0">
                <a:solidFill>
                  <a:srgbClr val="FF0000"/>
                </a:solidFill>
              </a:rPr>
              <a:t>debilidad</a:t>
            </a:r>
            <a:r>
              <a:rPr lang="es-CO" sz="4000" dirty="0" smtClean="0">
                <a:solidFill>
                  <a:srgbClr val="FF0000"/>
                </a:solidFill>
              </a:rPr>
              <a:t> y </a:t>
            </a:r>
            <a:r>
              <a:rPr lang="es-CO" sz="4000" u="sng" dirty="0" smtClean="0">
                <a:solidFill>
                  <a:srgbClr val="FF0000"/>
                </a:solidFill>
              </a:rPr>
              <a:t>ceguera</a:t>
            </a:r>
            <a:r>
              <a:rPr lang="es-CO" sz="4000" dirty="0" smtClean="0">
                <a:solidFill>
                  <a:srgbClr val="FF0000"/>
                </a:solidFill>
              </a:rPr>
              <a:t> espirituales en el pueblo que fue bendecido con gran luz y preciosas oportunidades y privilegios. </a:t>
            </a:r>
          </a:p>
          <a:p>
            <a:pPr marL="0" indent="0" algn="ctr">
              <a:buNone/>
            </a:pPr>
            <a:r>
              <a:rPr lang="es-CO" sz="4000" dirty="0" smtClean="0">
                <a:solidFill>
                  <a:srgbClr val="FF0000"/>
                </a:solidFill>
              </a:rPr>
              <a:t>Como reformadores, habían salido de las iglesias denominacionales, pero ahora juegan un papel semejante al que habían desempeñado las iglesias”</a:t>
            </a:r>
            <a:r>
              <a:rPr lang="es-CO" sz="4000" dirty="0" smtClean="0"/>
              <a:t>. </a:t>
            </a:r>
          </a:p>
          <a:p>
            <a:pPr marL="0" indent="0" algn="ctr">
              <a:buNone/>
            </a:pPr>
            <a:endParaRPr lang="es-CO" sz="4000" i="1" dirty="0" smtClean="0"/>
          </a:p>
          <a:p>
            <a:pPr marL="0" indent="0" algn="ctr">
              <a:buNone/>
            </a:pPr>
            <a:r>
              <a:rPr lang="es-CO" sz="4000" i="1" dirty="0" smtClean="0"/>
              <a:t>Las “Iglesias denominaciones”, Se refiere a las iglesia de las que salió el remanente con el mensaje de Miller, en 1843/4, pero he aquí que en tan solo 45 años estaban viviendo en la misma forma que aquellas. </a:t>
            </a:r>
          </a:p>
        </p:txBody>
      </p:sp>
    </p:spTree>
    <p:extLst>
      <p:ext uri="{BB962C8B-B14F-4D97-AF65-F5344CB8AC3E}">
        <p14:creationId xmlns:p14="http://schemas.microsoft.com/office/powerpoint/2010/main" val="33971503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872837"/>
            <a:ext cx="10515600" cy="4973782"/>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a:bodyPr>
          <a:lstStyle/>
          <a:p>
            <a:pPr marL="0" indent="0" algn="ctr">
              <a:buNone/>
            </a:pPr>
            <a:r>
              <a:rPr lang="es-CO" sz="3600" b="1" u="sng" dirty="0" smtClean="0"/>
              <a:t>En 1891</a:t>
            </a:r>
            <a:r>
              <a:rPr lang="es-CO" sz="3600" dirty="0"/>
              <a:t> </a:t>
            </a:r>
            <a:r>
              <a:rPr lang="es-CO" sz="3600" dirty="0" smtClean="0"/>
              <a:t>EGW hace esta declaración:  </a:t>
            </a:r>
            <a:r>
              <a:rPr lang="es-CO" sz="3600" dirty="0"/>
              <a:t>"</a:t>
            </a:r>
            <a:r>
              <a:rPr lang="es-CO" sz="3600" dirty="0">
                <a:solidFill>
                  <a:srgbClr val="FF0000"/>
                </a:solidFill>
              </a:rPr>
              <a:t>No debemos introducir el mundo en la iglesia ni casarlo con ella, estableciendo así un vínculo de unidad. </a:t>
            </a:r>
            <a:endParaRPr lang="es-CO" sz="3600" dirty="0" smtClean="0">
              <a:solidFill>
                <a:srgbClr val="FF0000"/>
              </a:solidFill>
            </a:endParaRPr>
          </a:p>
          <a:p>
            <a:pPr marL="0" indent="0" algn="ctr">
              <a:buNone/>
            </a:pPr>
            <a:r>
              <a:rPr lang="es-CO" sz="3600" dirty="0" smtClean="0">
                <a:solidFill>
                  <a:srgbClr val="FF0000"/>
                </a:solidFill>
              </a:rPr>
              <a:t>De </a:t>
            </a:r>
            <a:r>
              <a:rPr lang="es-CO" sz="3600" dirty="0">
                <a:solidFill>
                  <a:srgbClr val="FF0000"/>
                </a:solidFill>
              </a:rPr>
              <a:t>esa manera la iglesia ciertamente se corromperá; llegará a ser, como se declara en el Apocalipsis, “albergue de toda ave inmunda y aborrecible</a:t>
            </a:r>
            <a:r>
              <a:rPr lang="es-CO" sz="3600" dirty="0"/>
              <a:t>”.</a:t>
            </a:r>
          </a:p>
          <a:p>
            <a:pPr marL="0" indent="0" algn="ctr">
              <a:buNone/>
            </a:pPr>
            <a:endParaRPr lang="es-CO" sz="4400" dirty="0" smtClean="0"/>
          </a:p>
          <a:p>
            <a:pPr marL="0" indent="0" algn="ctr">
              <a:buNone/>
            </a:pPr>
            <a:r>
              <a:rPr lang="es-CO" sz="4400" b="1" dirty="0" smtClean="0"/>
              <a:t>(</a:t>
            </a:r>
            <a:r>
              <a:rPr lang="es-CO" sz="4400" b="1" dirty="0"/>
              <a:t>Testimonio para los Ministros p 265.1) </a:t>
            </a:r>
          </a:p>
        </p:txBody>
      </p:sp>
    </p:spTree>
    <p:extLst>
      <p:ext uri="{BB962C8B-B14F-4D97-AF65-F5344CB8AC3E}">
        <p14:creationId xmlns:p14="http://schemas.microsoft.com/office/powerpoint/2010/main" val="1128122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3235" y="207818"/>
            <a:ext cx="11720947" cy="6414655"/>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85000" lnSpcReduction="10000"/>
          </a:bodyPr>
          <a:lstStyle/>
          <a:p>
            <a:pPr marL="0" indent="0" algn="ctr">
              <a:buNone/>
            </a:pPr>
            <a:r>
              <a:rPr lang="es-CO" sz="3200" u="sng" dirty="0" smtClean="0"/>
              <a:t>1893</a:t>
            </a:r>
            <a:r>
              <a:rPr lang="es-CO" sz="3200" dirty="0" smtClean="0"/>
              <a:t>: “Corremos </a:t>
            </a:r>
            <a:r>
              <a:rPr lang="es-CO" sz="3200" dirty="0"/>
              <a:t>el peligro de llegar a ser una hermana de la caída Babilonia, y permitir que nuestras iglesias se corrompan, se llenen de todo espíritu inmundo y alberguen a toda ave inmunda y </a:t>
            </a:r>
            <a:r>
              <a:rPr lang="es-CO" sz="3200" dirty="0" smtClean="0"/>
              <a:t>aborrecible”.</a:t>
            </a:r>
          </a:p>
          <a:p>
            <a:pPr marL="0" indent="0" algn="ctr">
              <a:buNone/>
            </a:pPr>
            <a:r>
              <a:rPr lang="es-CO" sz="3200" b="1" dirty="0" smtClean="0"/>
              <a:t>(</a:t>
            </a:r>
            <a:r>
              <a:rPr lang="es-CO" sz="3200" b="1" dirty="0"/>
              <a:t>TCS 211.3</a:t>
            </a:r>
            <a:r>
              <a:rPr lang="es-CO" sz="3200" b="1" dirty="0" smtClean="0"/>
              <a:t>)</a:t>
            </a:r>
          </a:p>
          <a:p>
            <a:pPr marL="0" indent="0" algn="ctr">
              <a:buNone/>
            </a:pPr>
            <a:r>
              <a:rPr lang="es-CO" sz="3200" dirty="0" smtClean="0"/>
              <a:t>En 1893, EGW escribió: “</a:t>
            </a:r>
            <a:r>
              <a:rPr lang="es-CO" sz="3200" dirty="0" smtClean="0">
                <a:solidFill>
                  <a:srgbClr val="FF0000"/>
                </a:solidFill>
              </a:rPr>
              <a:t>La oración de Cristo no es solo en favor de los que ahora son sus discípulos- año 31-, </a:t>
            </a:r>
            <a:r>
              <a:rPr lang="es-CO" sz="3200" u="sng" dirty="0" smtClean="0">
                <a:solidFill>
                  <a:srgbClr val="FF0000"/>
                </a:solidFill>
              </a:rPr>
              <a:t>sino de todos los que creen en Jesús por medio de la palabra de sus discípulos</a:t>
            </a:r>
            <a:r>
              <a:rPr lang="es-CO" sz="3200" dirty="0" smtClean="0">
                <a:solidFill>
                  <a:srgbClr val="FF0000"/>
                </a:solidFill>
              </a:rPr>
              <a:t>, </a:t>
            </a:r>
            <a:r>
              <a:rPr lang="es-CO" sz="3200" u="sng" dirty="0" smtClean="0">
                <a:solidFill>
                  <a:srgbClr val="FF0000"/>
                </a:solidFill>
              </a:rPr>
              <a:t>hasta el fin del mundo</a:t>
            </a:r>
            <a:r>
              <a:rPr lang="es-CO" sz="3200" dirty="0" smtClean="0">
                <a:solidFill>
                  <a:srgbClr val="FF0000"/>
                </a:solidFill>
              </a:rPr>
              <a:t>, Jesús estaba por entregar su vida para sacar a la luz la vida y la inmortalidad. </a:t>
            </a:r>
          </a:p>
          <a:p>
            <a:pPr marL="0" indent="0" algn="ctr">
              <a:buNone/>
            </a:pPr>
            <a:r>
              <a:rPr lang="es-CO" sz="3200" dirty="0" smtClean="0">
                <a:solidFill>
                  <a:srgbClr val="FF0000"/>
                </a:solidFill>
              </a:rPr>
              <a:t>Cristo en medio de sus sufrimientos y del rechazo de que es objeto todos los días por parte de los hombres, observa a través de DOS MIL AÑOS a su iglesia (su remanente) que existiría en los días finales, antes del fin de la historia de la tierra. </a:t>
            </a:r>
          </a:p>
          <a:p>
            <a:pPr marL="0" indent="0" algn="ctr">
              <a:buNone/>
            </a:pPr>
            <a:r>
              <a:rPr lang="es-CO" sz="3200" dirty="0" smtClean="0">
                <a:solidFill>
                  <a:srgbClr val="FF0000"/>
                </a:solidFill>
              </a:rPr>
              <a:t>El Señor ha tenido una iglesia –un remanente- desde ese día, - de la muerte de Cristo- a través de todos los cambios de escena producidos por el tiempo hasta el periodo presente, 1893</a:t>
            </a:r>
            <a:r>
              <a:rPr lang="es-CO" sz="3200" dirty="0" smtClean="0"/>
              <a:t>”</a:t>
            </a:r>
          </a:p>
          <a:p>
            <a:pPr marL="0" indent="0" algn="ctr">
              <a:buNone/>
            </a:pPr>
            <a:r>
              <a:rPr lang="es-CO" sz="3200" dirty="0" smtClean="0"/>
              <a:t>El CS p 450, dice que el día en que Cristo murió fue el día 14 del primer mes de los Judíos, -Marzo- Abril-. En ese día se cumplieron 4000 de pecado, y comenzaron los otros dos mil.  </a:t>
            </a:r>
            <a:endParaRPr lang="es-CO" sz="3200" dirty="0"/>
          </a:p>
          <a:p>
            <a:pPr marL="0" indent="0" algn="ctr">
              <a:buNone/>
            </a:pPr>
            <a:endParaRPr lang="es-CO" sz="3200" dirty="0" smtClean="0"/>
          </a:p>
        </p:txBody>
      </p:sp>
    </p:spTree>
    <p:extLst>
      <p:ext uri="{BB962C8B-B14F-4D97-AF65-F5344CB8AC3E}">
        <p14:creationId xmlns:p14="http://schemas.microsoft.com/office/powerpoint/2010/main" val="30801295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9489" y="471054"/>
            <a:ext cx="11648049" cy="5971309"/>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a:bodyPr>
          <a:lstStyle/>
          <a:p>
            <a:pPr marL="0" indent="0" algn="ctr">
              <a:buNone/>
            </a:pPr>
            <a:endParaRPr lang="es-CO" sz="3600" dirty="0" smtClean="0"/>
          </a:p>
          <a:p>
            <a:pPr marL="0" indent="0" algn="ctr">
              <a:buNone/>
            </a:pPr>
            <a:r>
              <a:rPr lang="es-CO" sz="3600" dirty="0" smtClean="0"/>
              <a:t>Ella dice: "</a:t>
            </a:r>
            <a:r>
              <a:rPr lang="es-CO" sz="3600" dirty="0" smtClean="0">
                <a:solidFill>
                  <a:srgbClr val="FF0000"/>
                </a:solidFill>
              </a:rPr>
              <a:t>Es </a:t>
            </a:r>
            <a:r>
              <a:rPr lang="es-CO" sz="3600" u="sng" dirty="0">
                <a:solidFill>
                  <a:srgbClr val="FF0000"/>
                </a:solidFill>
              </a:rPr>
              <a:t>deber</a:t>
            </a:r>
            <a:r>
              <a:rPr lang="es-CO" sz="3600" dirty="0">
                <a:solidFill>
                  <a:srgbClr val="FF0000"/>
                </a:solidFill>
              </a:rPr>
              <a:t> del pueblo de Dios que guarda sus mandamientos velar y orar, escudriñar diligentemente las Escrituras, atesorar   en el corazón la Palabra de Dios, no sea que peque contra Dios con pensamientos idólatras y prácticas degradantes, y de ese modo la iglesia (</a:t>
            </a:r>
            <a:r>
              <a:rPr lang="es-CO" sz="3600" dirty="0" smtClean="0">
                <a:solidFill>
                  <a:srgbClr val="FF0000"/>
                </a:solidFill>
              </a:rPr>
              <a:t>el remanente) de </a:t>
            </a:r>
            <a:r>
              <a:rPr lang="es-CO" sz="3600" dirty="0">
                <a:solidFill>
                  <a:srgbClr val="FF0000"/>
                </a:solidFill>
              </a:rPr>
              <a:t>Dios se desmoralice como las iglesias caídas que aparecen representadas en la profecía como llenas de toda clase de aves sucias y aborrecibles</a:t>
            </a:r>
            <a:r>
              <a:rPr lang="es-CO" sz="3600" dirty="0"/>
              <a:t>" </a:t>
            </a:r>
          </a:p>
          <a:p>
            <a:pPr marL="0" indent="0" algn="ctr">
              <a:buNone/>
            </a:pPr>
            <a:r>
              <a:rPr lang="es-CO" sz="3600" b="1" dirty="0"/>
              <a:t>(TCS 98.2)</a:t>
            </a:r>
          </a:p>
        </p:txBody>
      </p:sp>
    </p:spTree>
    <p:extLst>
      <p:ext uri="{BB962C8B-B14F-4D97-AF65-F5344CB8AC3E}">
        <p14:creationId xmlns:p14="http://schemas.microsoft.com/office/powerpoint/2010/main" val="17725635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3235" y="450166"/>
            <a:ext cx="11610109" cy="6119445"/>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Autofit/>
          </a:bodyPr>
          <a:lstStyle/>
          <a:p>
            <a:pPr marL="0" indent="0" algn="ctr">
              <a:buNone/>
            </a:pPr>
            <a:r>
              <a:rPr lang="es-CO" sz="3600" dirty="0" smtClean="0"/>
              <a:t>Note esta terrible advertencia: </a:t>
            </a:r>
          </a:p>
          <a:p>
            <a:pPr marL="0" indent="0" algn="ctr">
              <a:buNone/>
            </a:pPr>
            <a:r>
              <a:rPr lang="es-CO" sz="3600" dirty="0" smtClean="0"/>
              <a:t>"</a:t>
            </a:r>
            <a:r>
              <a:rPr lang="es-CO" sz="3600" i="1" dirty="0" smtClean="0">
                <a:solidFill>
                  <a:srgbClr val="FF0000"/>
                </a:solidFill>
              </a:rPr>
              <a:t>El </a:t>
            </a:r>
            <a:r>
              <a:rPr lang="es-CO" sz="3600" i="1" dirty="0">
                <a:solidFill>
                  <a:srgbClr val="FF0000"/>
                </a:solidFill>
              </a:rPr>
              <a:t>lugar que debe ser sagrado, donde debe reinar un silencio santo, y donde debe haber un orden, una limpieza y una humildad perfectas, se convierte en una perfecta Babilonia y un   lugar donde reina confusión, desorden y suciedad</a:t>
            </a:r>
            <a:r>
              <a:rPr lang="es-CO" sz="3600" dirty="0"/>
              <a:t>. </a:t>
            </a:r>
            <a:endParaRPr lang="es-CO" sz="3600" dirty="0" smtClean="0"/>
          </a:p>
          <a:p>
            <a:pPr marL="0" indent="0" algn="ctr">
              <a:buNone/>
            </a:pPr>
            <a:r>
              <a:rPr lang="es-CO" sz="3600" i="1" u="sng" dirty="0" smtClean="0">
                <a:solidFill>
                  <a:srgbClr val="FF0000"/>
                </a:solidFill>
              </a:rPr>
              <a:t>Esto </a:t>
            </a:r>
            <a:r>
              <a:rPr lang="es-CO" sz="3600" i="1" u="sng" dirty="0">
                <a:solidFill>
                  <a:srgbClr val="FF0000"/>
                </a:solidFill>
              </a:rPr>
              <a:t>es suficiente para hacer que Dios esté ausente de nuestras asambleas y para que su ira se encienda; suficiente para que a él no le agrade marchar con los ejércitos de Israel a la batalla contra nuestros enemigos</a:t>
            </a:r>
            <a:r>
              <a:rPr lang="es-CO" sz="3600" i="1" dirty="0">
                <a:solidFill>
                  <a:srgbClr val="FF0000"/>
                </a:solidFill>
              </a:rPr>
              <a:t>...Su ira se encendió porque su casa se </a:t>
            </a:r>
            <a:r>
              <a:rPr lang="es-CO" sz="3600" i="1" u="sng" dirty="0">
                <a:solidFill>
                  <a:srgbClr val="FF0000"/>
                </a:solidFill>
              </a:rPr>
              <a:t>convirtió</a:t>
            </a:r>
            <a:r>
              <a:rPr lang="es-CO" sz="3600" i="1" dirty="0">
                <a:solidFill>
                  <a:srgbClr val="FF0000"/>
                </a:solidFill>
              </a:rPr>
              <a:t> en una Babilonia..." </a:t>
            </a:r>
            <a:endParaRPr lang="es-CO" sz="3600" i="1" dirty="0" smtClean="0">
              <a:solidFill>
                <a:srgbClr val="FF0000"/>
              </a:solidFill>
            </a:endParaRPr>
          </a:p>
          <a:p>
            <a:pPr marL="0" indent="0" algn="ctr">
              <a:buNone/>
            </a:pPr>
            <a:r>
              <a:rPr lang="es-CO" sz="3600" b="1" dirty="0" smtClean="0"/>
              <a:t>(Mensajes Selectos t 3.  </a:t>
            </a:r>
            <a:r>
              <a:rPr lang="es-CO" sz="3600" b="1" dirty="0"/>
              <a:t>293.2) </a:t>
            </a:r>
          </a:p>
        </p:txBody>
      </p:sp>
    </p:spTree>
    <p:extLst>
      <p:ext uri="{BB962C8B-B14F-4D97-AF65-F5344CB8AC3E}">
        <p14:creationId xmlns:p14="http://schemas.microsoft.com/office/powerpoint/2010/main" val="36381515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3963" y="290945"/>
            <a:ext cx="11817927" cy="6331528"/>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CO" dirty="0"/>
              <a:t>"</a:t>
            </a:r>
            <a:r>
              <a:rPr lang="es-CO" dirty="0">
                <a:solidFill>
                  <a:srgbClr val="FF0000"/>
                </a:solidFill>
              </a:rPr>
              <a:t>Los Estados Unidos, y Battle Creek donde ha estado brillando sobre la gente la mayor luz del cielo, puede llegar a ser el lugar de mayor peligro y oscuridad, porque el pueblo no continúa practicando la verdad y andando en la luz</a:t>
            </a:r>
            <a:r>
              <a:rPr lang="es-CO" dirty="0" smtClean="0">
                <a:solidFill>
                  <a:srgbClr val="FF0000"/>
                </a:solidFill>
              </a:rPr>
              <a:t>..</a:t>
            </a:r>
            <a:r>
              <a:rPr lang="es-CO" dirty="0" smtClean="0"/>
              <a:t>.”</a:t>
            </a:r>
          </a:p>
          <a:p>
            <a:pPr marL="0" indent="0" algn="ctr">
              <a:buNone/>
            </a:pPr>
            <a:r>
              <a:rPr lang="es-CO" b="1" dirty="0" smtClean="0"/>
              <a:t>(</a:t>
            </a:r>
            <a:r>
              <a:rPr lang="es-CO" b="1" dirty="0"/>
              <a:t>3MS 442.3</a:t>
            </a:r>
            <a:r>
              <a:rPr lang="es-CO" b="1" dirty="0" smtClean="0"/>
              <a:t>)</a:t>
            </a:r>
          </a:p>
          <a:p>
            <a:pPr marL="0" indent="0" algn="ctr">
              <a:buNone/>
            </a:pPr>
            <a:r>
              <a:rPr lang="es-CO" dirty="0"/>
              <a:t> </a:t>
            </a:r>
            <a:endParaRPr lang="es-CO" dirty="0" smtClean="0"/>
          </a:p>
          <a:p>
            <a:pPr marL="0" indent="0" algn="ctr">
              <a:buNone/>
            </a:pPr>
            <a:r>
              <a:rPr lang="es-CO" b="1" u="sng" dirty="0" smtClean="0"/>
              <a:t>1893</a:t>
            </a:r>
            <a:r>
              <a:rPr lang="es-CO" dirty="0" smtClean="0"/>
              <a:t>: "</a:t>
            </a:r>
            <a:r>
              <a:rPr lang="es-CO" i="1" dirty="0" smtClean="0">
                <a:solidFill>
                  <a:srgbClr val="FF0000"/>
                </a:solidFill>
              </a:rPr>
              <a:t>El </a:t>
            </a:r>
            <a:r>
              <a:rPr lang="es-CO" i="1" dirty="0">
                <a:solidFill>
                  <a:srgbClr val="FF0000"/>
                </a:solidFill>
              </a:rPr>
              <a:t>corazón de la obra está en Battle Creek. Al igual que el corazón humano impele la sangre de vida hacia todas las partes del cuerpo, así sucede con la gestión de ese lugar, que es el cuartel general de nuestra iglesia</a:t>
            </a:r>
            <a:r>
              <a:rPr lang="es-CO" dirty="0"/>
              <a:t>, </a:t>
            </a:r>
            <a:r>
              <a:rPr lang="es-CO" dirty="0" smtClean="0"/>
              <a:t>-</a:t>
            </a:r>
            <a:r>
              <a:rPr lang="es-CO" u="sng" dirty="0" smtClean="0"/>
              <a:t>la asociación general</a:t>
            </a:r>
            <a:r>
              <a:rPr lang="es-CO" dirty="0" smtClean="0"/>
              <a:t>- </a:t>
            </a:r>
            <a:r>
              <a:rPr lang="es-CO" i="1" dirty="0" smtClean="0">
                <a:solidFill>
                  <a:srgbClr val="FF0000"/>
                </a:solidFill>
              </a:rPr>
              <a:t>la </a:t>
            </a:r>
            <a:r>
              <a:rPr lang="es-CO" i="1" dirty="0">
                <a:solidFill>
                  <a:srgbClr val="FF0000"/>
                </a:solidFill>
              </a:rPr>
              <a:t>cual afecta a todo el cuerpo de creyentes</a:t>
            </a:r>
            <a:r>
              <a:rPr lang="es-CO" dirty="0"/>
              <a:t>. </a:t>
            </a:r>
          </a:p>
          <a:p>
            <a:pPr marL="0" indent="0" algn="ctr">
              <a:buNone/>
            </a:pPr>
            <a:r>
              <a:rPr lang="es-CO" i="1" dirty="0">
                <a:solidFill>
                  <a:srgbClr val="FF0000"/>
                </a:solidFill>
              </a:rPr>
              <a:t>Si el corazón físico está sano, la sangre que envía por todo el sistema también está sana; pero si esta fuente es impura, todo el organismo cae enfermo por el veneno que lleva el fluido vital. </a:t>
            </a:r>
            <a:r>
              <a:rPr lang="es-CO" i="1" u="sng" dirty="0">
                <a:solidFill>
                  <a:srgbClr val="FF0000"/>
                </a:solidFill>
              </a:rPr>
              <a:t>Del mismo modo sucede con la iglesia</a:t>
            </a:r>
            <a:r>
              <a:rPr lang="es-CO" i="1" dirty="0">
                <a:solidFill>
                  <a:srgbClr val="FF0000"/>
                </a:solidFill>
              </a:rPr>
              <a:t>. Si el corazón de la obra se corrompe, toda la iglesia, con sus distintos departamentos e intereses esparcidos por toda la faz de la tierra, sufrirá las consecuencias." </a:t>
            </a:r>
            <a:endParaRPr lang="es-CO" i="1" dirty="0" smtClean="0">
              <a:solidFill>
                <a:srgbClr val="FF0000"/>
              </a:solidFill>
            </a:endParaRPr>
          </a:p>
          <a:p>
            <a:pPr marL="0" indent="0" algn="ctr">
              <a:buNone/>
            </a:pPr>
            <a:r>
              <a:rPr lang="es-CO" b="1" dirty="0" smtClean="0"/>
              <a:t>(</a:t>
            </a:r>
            <a:r>
              <a:rPr lang="es-CO" b="1" dirty="0"/>
              <a:t>4 </a:t>
            </a:r>
            <a:r>
              <a:rPr lang="es-CO" b="1" dirty="0" smtClean="0"/>
              <a:t>Testimonios para la Iglesia </a:t>
            </a:r>
            <a:r>
              <a:rPr lang="es-CO" b="1" dirty="0"/>
              <a:t>208.3) </a:t>
            </a:r>
          </a:p>
        </p:txBody>
      </p:sp>
    </p:spTree>
    <p:extLst>
      <p:ext uri="{BB962C8B-B14F-4D97-AF65-F5344CB8AC3E}">
        <p14:creationId xmlns:p14="http://schemas.microsoft.com/office/powerpoint/2010/main" val="6668239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35527" y="263236"/>
            <a:ext cx="11665527" cy="6373091"/>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a:bodyPr>
          <a:lstStyle/>
          <a:p>
            <a:pPr marL="0" indent="0" algn="ctr">
              <a:buNone/>
            </a:pPr>
            <a:r>
              <a:rPr lang="es-CO" b="1" u="sng" dirty="0" smtClean="0"/>
              <a:t>1895:</a:t>
            </a:r>
            <a:r>
              <a:rPr lang="es-CO" b="1" dirty="0" smtClean="0"/>
              <a:t> </a:t>
            </a:r>
            <a:r>
              <a:rPr lang="es-CO" dirty="0" smtClean="0"/>
              <a:t>"</a:t>
            </a:r>
            <a:r>
              <a:rPr lang="es-CO" i="1" dirty="0" smtClean="0">
                <a:solidFill>
                  <a:srgbClr val="FF0000"/>
                </a:solidFill>
              </a:rPr>
              <a:t>En </a:t>
            </a:r>
            <a:r>
              <a:rPr lang="es-CO" i="1" dirty="0">
                <a:solidFill>
                  <a:srgbClr val="FF0000"/>
                </a:solidFill>
              </a:rPr>
              <a:t>el centro de la obra las cosas </a:t>
            </a:r>
            <a:r>
              <a:rPr lang="es-CO" i="1" u="sng" dirty="0" smtClean="0">
                <a:solidFill>
                  <a:srgbClr val="FF0000"/>
                </a:solidFill>
                <a:effectLst>
                  <a:outerShdw blurRad="38100" dist="38100" dir="2700000" algn="tl">
                    <a:srgbClr val="000000">
                      <a:alpha val="43137"/>
                    </a:srgbClr>
                  </a:outerShdw>
                </a:effectLst>
              </a:rPr>
              <a:t>están modeladas </a:t>
            </a:r>
            <a:r>
              <a:rPr lang="es-CO" i="1" dirty="0">
                <a:solidFill>
                  <a:srgbClr val="FF0000"/>
                </a:solidFill>
              </a:rPr>
              <a:t>de tal suerte que toda otra institución sigue la misma conducta</a:t>
            </a:r>
            <a:r>
              <a:rPr lang="es-CO" i="1" dirty="0" smtClean="0">
                <a:solidFill>
                  <a:srgbClr val="FF0000"/>
                </a:solidFill>
              </a:rPr>
              <a:t>. </a:t>
            </a:r>
            <a:r>
              <a:rPr lang="es-CO" i="1" u="sng" dirty="0">
                <a:solidFill>
                  <a:srgbClr val="FF0000"/>
                </a:solidFill>
              </a:rPr>
              <a:t>Y la  Asociación General misma se está </a:t>
            </a:r>
            <a:r>
              <a:rPr lang="es-CO" i="1" u="sng" dirty="0" smtClean="0">
                <a:solidFill>
                  <a:srgbClr val="FF0000"/>
                </a:solidFill>
              </a:rPr>
              <a:t>corrompiendo </a:t>
            </a:r>
            <a:r>
              <a:rPr lang="es-CO" i="1" u="sng" dirty="0">
                <a:solidFill>
                  <a:srgbClr val="FF0000"/>
                </a:solidFill>
              </a:rPr>
              <a:t>con equivocados sentimientos y principios</a:t>
            </a:r>
            <a:r>
              <a:rPr lang="es-CO" i="1" dirty="0">
                <a:solidFill>
                  <a:srgbClr val="FF0000"/>
                </a:solidFill>
              </a:rPr>
              <a:t>... Están en las mismas huellas del </a:t>
            </a:r>
            <a:r>
              <a:rPr lang="es-CO" i="1" u="sng" dirty="0">
                <a:solidFill>
                  <a:srgbClr val="FF0000"/>
                </a:solidFill>
              </a:rPr>
              <a:t>romanismo</a:t>
            </a:r>
            <a:r>
              <a:rPr lang="es-CO" dirty="0"/>
              <a:t>." </a:t>
            </a:r>
            <a:endParaRPr lang="es-CO" dirty="0" smtClean="0"/>
          </a:p>
          <a:p>
            <a:pPr marL="0" indent="0" algn="ctr">
              <a:buNone/>
            </a:pPr>
            <a:r>
              <a:rPr lang="es-CO" b="1" dirty="0" smtClean="0"/>
              <a:t>(</a:t>
            </a:r>
            <a:r>
              <a:rPr lang="es-CO" b="1" dirty="0"/>
              <a:t>T M 359, 362) </a:t>
            </a:r>
            <a:endParaRPr lang="es-CO" b="1" dirty="0" smtClean="0"/>
          </a:p>
          <a:p>
            <a:pPr marL="0" indent="0" algn="ctr">
              <a:buNone/>
            </a:pPr>
            <a:endParaRPr lang="es-CO" dirty="0" smtClean="0"/>
          </a:p>
          <a:p>
            <a:pPr marL="0" indent="0" algn="ctr">
              <a:buNone/>
            </a:pPr>
            <a:r>
              <a:rPr lang="es-CO" dirty="0" smtClean="0"/>
              <a:t>En </a:t>
            </a:r>
            <a:r>
              <a:rPr lang="es-CO" dirty="0"/>
              <a:t>este año, la iglesia rechazaba el seguir siendo la esposa de Cristo. "</a:t>
            </a:r>
            <a:r>
              <a:rPr lang="es-CO" i="1" dirty="0">
                <a:solidFill>
                  <a:srgbClr val="FF0000"/>
                </a:solidFill>
              </a:rPr>
              <a:t>Al escoger el mundo y sus atracciones, ellos se divorciaron así mismos de Dios</a:t>
            </a:r>
            <a:r>
              <a:rPr lang="es-CO" dirty="0"/>
              <a:t>" </a:t>
            </a:r>
            <a:r>
              <a:rPr lang="es-CO" b="1" dirty="0"/>
              <a:t>(R&amp;H 13 De Julio de 1897, Tomo 3) </a:t>
            </a:r>
          </a:p>
          <a:p>
            <a:pPr marL="0" indent="0" algn="ctr">
              <a:buNone/>
            </a:pPr>
            <a:endParaRPr lang="es-CO" b="1" u="sng" dirty="0" smtClean="0"/>
          </a:p>
          <a:p>
            <a:pPr marL="0" indent="0" algn="ctr">
              <a:buNone/>
            </a:pPr>
            <a:r>
              <a:rPr lang="es-CO" b="1" u="sng" dirty="0" smtClean="0"/>
              <a:t>1898</a:t>
            </a:r>
            <a:r>
              <a:rPr lang="es-CO" dirty="0" smtClean="0"/>
              <a:t> Ahora</a:t>
            </a:r>
            <a:r>
              <a:rPr lang="es-CO" dirty="0"/>
              <a:t>, el Espíritu Santo que se había derramado en 1893, </a:t>
            </a:r>
            <a:r>
              <a:rPr lang="es-CO" dirty="0" smtClean="0"/>
              <a:t>SE RETIRABA. </a:t>
            </a:r>
            <a:r>
              <a:rPr lang="es-CO" dirty="0"/>
              <a:t>"</a:t>
            </a:r>
            <a:r>
              <a:rPr lang="es-CO" i="1" dirty="0">
                <a:solidFill>
                  <a:srgbClr val="FF0000"/>
                </a:solidFill>
              </a:rPr>
              <a:t>La iglesia se encuentra en el estado laodicense. </a:t>
            </a:r>
            <a:r>
              <a:rPr lang="es-CO" i="1" u="sng" dirty="0" smtClean="0">
                <a:solidFill>
                  <a:srgbClr val="FF0000"/>
                </a:solidFill>
              </a:rPr>
              <a:t>LA PRESENCIA DE DIOS NO ESTÁ EN SU MEDIO</a:t>
            </a:r>
            <a:r>
              <a:rPr lang="es-CO" i="1" dirty="0" smtClean="0">
                <a:solidFill>
                  <a:srgbClr val="FF0000"/>
                </a:solidFill>
              </a:rPr>
              <a:t>.</a:t>
            </a:r>
            <a:r>
              <a:rPr lang="es-CO" dirty="0" smtClean="0"/>
              <a:t>" </a:t>
            </a:r>
          </a:p>
          <a:p>
            <a:pPr marL="0" indent="0" algn="ctr">
              <a:buNone/>
            </a:pPr>
            <a:r>
              <a:rPr lang="es-CO" b="1" dirty="0" smtClean="0"/>
              <a:t>(</a:t>
            </a:r>
            <a:r>
              <a:rPr lang="es-CO" b="1" dirty="0"/>
              <a:t>EUD 50.1) </a:t>
            </a:r>
          </a:p>
        </p:txBody>
      </p:sp>
    </p:spTree>
    <p:extLst>
      <p:ext uri="{BB962C8B-B14F-4D97-AF65-F5344CB8AC3E}">
        <p14:creationId xmlns:p14="http://schemas.microsoft.com/office/powerpoint/2010/main" val="4707739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3965" y="263236"/>
            <a:ext cx="11720944" cy="6400800"/>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a:bodyPr>
          <a:lstStyle/>
          <a:p>
            <a:pPr marL="0" indent="0" algn="ctr">
              <a:buNone/>
            </a:pPr>
            <a:r>
              <a:rPr lang="es-CO" b="1" u="sng" dirty="0" smtClean="0"/>
              <a:t>1899</a:t>
            </a:r>
            <a:r>
              <a:rPr lang="es-CO" dirty="0" smtClean="0"/>
              <a:t>: Luego </a:t>
            </a:r>
            <a:r>
              <a:rPr lang="es-CO" dirty="0"/>
              <a:t>de divorciarse de Dios, la iglesia se caso con su amante. "</a:t>
            </a:r>
            <a:r>
              <a:rPr lang="es-CO" dirty="0">
                <a:solidFill>
                  <a:srgbClr val="FF0000"/>
                </a:solidFill>
              </a:rPr>
              <a:t>La mezcla de los asuntos de la iglesia y de la administración política se representa con el hierro y el barro. Esa unión está </a:t>
            </a:r>
            <a:r>
              <a:rPr lang="es-CO" dirty="0" smtClean="0">
                <a:solidFill>
                  <a:srgbClr val="FF0000"/>
                </a:solidFill>
              </a:rPr>
              <a:t> </a:t>
            </a:r>
            <a:r>
              <a:rPr lang="es-CO" dirty="0">
                <a:solidFill>
                  <a:srgbClr val="FF0000"/>
                </a:solidFill>
              </a:rPr>
              <a:t>debilitando todo el poder de las iglesias. </a:t>
            </a:r>
          </a:p>
          <a:p>
            <a:pPr marL="0" indent="0" algn="ctr">
              <a:buNone/>
            </a:pPr>
            <a:r>
              <a:rPr lang="es-CO" dirty="0">
                <a:solidFill>
                  <a:srgbClr val="FF0000"/>
                </a:solidFill>
              </a:rPr>
              <a:t>Esta aceptación en la iglesia del poder del Estado, traerá malos resultados. Los hombres casi han traspasado el límite de la tolerancia de Dios. Han utilizado su fuerza política y se han unido con el papado</a:t>
            </a:r>
            <a:r>
              <a:rPr lang="es-CO" dirty="0">
                <a:solidFill>
                  <a:schemeClr val="tx1"/>
                </a:solidFill>
              </a:rPr>
              <a:t>" </a:t>
            </a:r>
            <a:endParaRPr lang="es-CO" dirty="0" smtClean="0">
              <a:solidFill>
                <a:schemeClr val="tx1"/>
              </a:solidFill>
            </a:endParaRPr>
          </a:p>
          <a:p>
            <a:pPr marL="0" indent="0" algn="ctr">
              <a:buNone/>
            </a:pPr>
            <a:r>
              <a:rPr lang="es-CO" b="1" dirty="0" smtClean="0"/>
              <a:t>(</a:t>
            </a:r>
            <a:r>
              <a:rPr lang="es-CO" b="1" dirty="0"/>
              <a:t>MS 63, 1899</a:t>
            </a:r>
            <a:r>
              <a:rPr lang="es-CO" b="1" dirty="0" smtClean="0"/>
              <a:t>).</a:t>
            </a:r>
          </a:p>
          <a:p>
            <a:pPr marL="0" indent="0" algn="ctr">
              <a:buNone/>
            </a:pPr>
            <a:r>
              <a:rPr lang="es-CO" dirty="0" smtClean="0"/>
              <a:t> </a:t>
            </a:r>
            <a:r>
              <a:rPr lang="es-CO" dirty="0"/>
              <a:t>“</a:t>
            </a:r>
            <a:r>
              <a:rPr lang="es-CO" dirty="0">
                <a:solidFill>
                  <a:srgbClr val="FF0000"/>
                </a:solidFill>
              </a:rPr>
              <a:t>Los mensajes del primero, segundo y tercer ángeles deben repetirse. Debe darse el llamado a la iglesia: “Caída es, caída es la grande Babilonia, y es hecha habitación de demonios, y guarida de todo espíritu inmundo, y albergue de todas aves sucias y aborrecibles. </a:t>
            </a:r>
            <a:r>
              <a:rPr lang="es-CO" dirty="0" smtClean="0">
                <a:solidFill>
                  <a:srgbClr val="FF0000"/>
                </a:solidFill>
              </a:rPr>
              <a:t>Porque </a:t>
            </a:r>
            <a:r>
              <a:rPr lang="es-CO" dirty="0">
                <a:solidFill>
                  <a:srgbClr val="FF0000"/>
                </a:solidFill>
              </a:rPr>
              <a:t>todas las gentes han bebido del vino del furor de su fornicación; y los reyes de la tierra han fornicado con ella, y los mercaderes de la tierra se han enriquecido de la potencia de sus deleites… Salid de ella, pueblo mío, porque no seáis participantes de sus pecados, y que no recibáis de sus plagas. Porque sus pecados han llegado hasta el cielo y Dios se ha acordado de sus maldades</a:t>
            </a:r>
            <a:r>
              <a:rPr lang="es-CO" dirty="0" smtClean="0"/>
              <a:t>”</a:t>
            </a:r>
          </a:p>
          <a:p>
            <a:pPr marL="0" indent="0" algn="ctr">
              <a:buNone/>
            </a:pPr>
            <a:r>
              <a:rPr lang="es-CO" dirty="0" smtClean="0"/>
              <a:t> </a:t>
            </a:r>
            <a:r>
              <a:rPr lang="es-CO" b="1" dirty="0"/>
              <a:t>(Review and Herald, tomo 4, 31 de octubre de 1899). </a:t>
            </a:r>
          </a:p>
        </p:txBody>
      </p:sp>
    </p:spTree>
    <p:extLst>
      <p:ext uri="{BB962C8B-B14F-4D97-AF65-F5344CB8AC3E}">
        <p14:creationId xmlns:p14="http://schemas.microsoft.com/office/powerpoint/2010/main" val="3436418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26477" y="208370"/>
            <a:ext cx="10515600" cy="1325563"/>
          </a:xfrm>
        </p:spPr>
        <p:txBody>
          <a:bodyPr>
            <a:noAutofit/>
          </a:bodyPr>
          <a:lstStyle/>
          <a:p>
            <a:pPr algn="ctr"/>
            <a:r>
              <a:rPr lang="es-CO" sz="3200" b="1" dirty="0" smtClean="0"/>
              <a:t>Recuera que la iglesia de Dios, no son todos los que se congregan, </a:t>
            </a:r>
            <a:br>
              <a:rPr lang="es-CO" sz="3200" b="1" dirty="0" smtClean="0"/>
            </a:br>
            <a:r>
              <a:rPr lang="es-CO" sz="3200" b="1" dirty="0" smtClean="0"/>
              <a:t>sino el remanente que obedece fielmente Su Palabra.</a:t>
            </a:r>
            <a:endParaRPr lang="es-CO" sz="3200" b="1" dirty="0"/>
          </a:p>
        </p:txBody>
      </p:sp>
      <p:sp>
        <p:nvSpPr>
          <p:cNvPr id="3" name="Marcador de contenido 2"/>
          <p:cNvSpPr>
            <a:spLocks noGrp="1"/>
          </p:cNvSpPr>
          <p:nvPr>
            <p:ph idx="1"/>
          </p:nvPr>
        </p:nvSpPr>
        <p:spPr>
          <a:xfrm>
            <a:off x="351692" y="5430129"/>
            <a:ext cx="11465170" cy="1427871"/>
          </a:xfrm>
        </p:spPr>
        <p:txBody>
          <a:bodyPr>
            <a:normAutofit fontScale="85000" lnSpcReduction="20000"/>
          </a:bodyPr>
          <a:lstStyle/>
          <a:p>
            <a:pPr marL="0" indent="0" algn="ctr">
              <a:buNone/>
            </a:pPr>
            <a:r>
              <a:rPr lang="es-CO" dirty="0"/>
              <a:t>No todo el que me dice: Señor, Señor, entrará en el reino de los cielos: mas el que hiciere la voluntad de mi Padre que está en los cielos. </a:t>
            </a:r>
            <a:r>
              <a:rPr lang="es-CO" dirty="0" smtClean="0"/>
              <a:t>22 </a:t>
            </a:r>
            <a:r>
              <a:rPr lang="es-CO" dirty="0"/>
              <a:t>Muchos me dirán en aquel día: Señor, Señor, ¿no profetizamos en tu nombre, y en tu nombre lanzamos demonios, y en tu nombre hicimos mucho milagros? </a:t>
            </a:r>
            <a:r>
              <a:rPr lang="es-CO" dirty="0" smtClean="0"/>
              <a:t>23 </a:t>
            </a:r>
            <a:r>
              <a:rPr lang="es-CO" dirty="0"/>
              <a:t>Y entonces les protestaré: Nunca os conocí; apartaos de mí, obradores de maldad. </a:t>
            </a:r>
            <a:r>
              <a:rPr lang="es-CO" dirty="0" smtClean="0"/>
              <a:t> </a:t>
            </a:r>
            <a:r>
              <a:rPr lang="es-CO" dirty="0" smtClean="0">
                <a:solidFill>
                  <a:srgbClr val="FF0000"/>
                </a:solidFill>
              </a:rPr>
              <a:t>(Mat.7:21-23).</a:t>
            </a:r>
            <a:endParaRPr lang="es-CO" dirty="0">
              <a:solidFill>
                <a:srgbClr val="FF0000"/>
              </a:solidFill>
            </a:endParaRPr>
          </a:p>
        </p:txBody>
      </p:sp>
      <p:pic>
        <p:nvPicPr>
          <p:cNvPr id="4" name="Imagen 3"/>
          <p:cNvPicPr>
            <a:picLocks noChangeAspect="1"/>
          </p:cNvPicPr>
          <p:nvPr/>
        </p:nvPicPr>
        <p:blipFill>
          <a:blip r:embed="rId2"/>
          <a:stretch>
            <a:fillRect/>
          </a:stretch>
        </p:blipFill>
        <p:spPr>
          <a:xfrm>
            <a:off x="6597748" y="1881136"/>
            <a:ext cx="4756052" cy="3358546"/>
          </a:xfrm>
          <a:prstGeom prst="rect">
            <a:avLst/>
          </a:prstGeom>
        </p:spPr>
      </p:pic>
      <p:sp>
        <p:nvSpPr>
          <p:cNvPr id="6" name="Rectángulo 5"/>
          <p:cNvSpPr/>
          <p:nvPr/>
        </p:nvSpPr>
        <p:spPr>
          <a:xfrm>
            <a:off x="838200" y="1863133"/>
            <a:ext cx="5486401" cy="3354765"/>
          </a:xfrm>
          <a:prstGeom prst="rect">
            <a:avLst/>
          </a:prstGeom>
          <a:ln>
            <a:headEnd type="none" w="med" len="med"/>
            <a:tailEnd type="none" w="med" len="med"/>
          </a:ln>
          <a:scene3d>
            <a:camera prst="orthographicFront"/>
            <a:lightRig rig="threePt" dir="t"/>
          </a:scene3d>
          <a:sp3d>
            <a:bevelT w="114300" prst="hardEdge"/>
          </a:sp3d>
        </p:spPr>
        <p:style>
          <a:lnRef idx="2">
            <a:schemeClr val="dk1">
              <a:shade val="50000"/>
            </a:schemeClr>
          </a:lnRef>
          <a:fillRef idx="1">
            <a:schemeClr val="dk1"/>
          </a:fillRef>
          <a:effectRef idx="0">
            <a:schemeClr val="dk1"/>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3600" b="0" i="0" u="none" strike="noStrike" kern="1200" cap="none" spc="0" normalizeH="0" baseline="0" noProof="0" dirty="0">
                <a:ln>
                  <a:noFill/>
                </a:ln>
                <a:solidFill>
                  <a:prstClr val="white"/>
                </a:solidFill>
                <a:effectLst/>
                <a:uLnTx/>
                <a:uFillTx/>
                <a:latin typeface="Calibri" panose="020F0502020204030204"/>
                <a:ea typeface="+mn-ea"/>
                <a:cs typeface="+mn-cs"/>
              </a:rPr>
              <a:t>Clama a voz en cuello, no te detengas; alza tu voz como trompeta, declara a mi pueblo su transgresión y a la casa de Jacob sus pecados</a:t>
            </a:r>
            <a:r>
              <a:rPr kumimoji="0" lang="es-CO" sz="3600" b="0" i="0" u="none" strike="noStrike" kern="1200" cap="none" spc="0" normalizeH="0" baseline="0" noProof="0" dirty="0" smtClean="0">
                <a:ln>
                  <a:noFill/>
                </a:ln>
                <a:solidFill>
                  <a:prstClr val="white"/>
                </a:solidFill>
                <a:effectLst/>
                <a:uLnTx/>
                <a:uFillTx/>
                <a:latin typeface="Calibri" panose="020F0502020204030204"/>
                <a:ea typeface="+mn-ea"/>
                <a:cs typeface="+mn-cs"/>
              </a:rPr>
              <a:t>. </a:t>
            </a:r>
            <a:r>
              <a:rPr kumimoji="0" lang="es-CO" sz="3200" b="0" i="0" u="none" strike="noStrike" kern="1200" cap="none" spc="0" normalizeH="0" baseline="0" noProof="0" dirty="0" smtClean="0">
                <a:ln>
                  <a:noFill/>
                </a:ln>
                <a:solidFill>
                  <a:prstClr val="white"/>
                </a:solidFill>
                <a:effectLst/>
                <a:uLnTx/>
                <a:uFillTx/>
                <a:latin typeface="Calibri" panose="020F0502020204030204"/>
                <a:ea typeface="+mn-ea"/>
                <a:cs typeface="+mn-cs"/>
              </a:rPr>
              <a:t>Is.58:1.</a:t>
            </a:r>
            <a:endParaRPr kumimoji="0" lang="es-CO" sz="3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9158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1673" y="195944"/>
            <a:ext cx="11748653" cy="6218712"/>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CO" dirty="0" smtClean="0"/>
              <a:t>En </a:t>
            </a:r>
            <a:r>
              <a:rPr lang="es-CO" b="1" u="sng" dirty="0" smtClean="0"/>
              <a:t>1900</a:t>
            </a:r>
            <a:r>
              <a:rPr lang="es-CO" dirty="0" smtClean="0"/>
              <a:t> La </a:t>
            </a:r>
            <a:r>
              <a:rPr lang="es-CO" dirty="0"/>
              <a:t>separación de la iglesia con Dios </a:t>
            </a:r>
            <a:r>
              <a:rPr lang="es-CO" dirty="0" smtClean="0"/>
              <a:t>aumentaba: "</a:t>
            </a:r>
            <a:r>
              <a:rPr lang="es-CO" u="sng" dirty="0">
                <a:solidFill>
                  <a:srgbClr val="FF0000"/>
                </a:solidFill>
              </a:rPr>
              <a:t>La iglesia ha introducido el mundo dentro de su feligresía</a:t>
            </a:r>
            <a:r>
              <a:rPr lang="es-CO" dirty="0">
                <a:solidFill>
                  <a:srgbClr val="FF0000"/>
                </a:solidFill>
              </a:rPr>
              <a:t>, y ha entregado sus afectos a los enemigos de la santidad. </a:t>
            </a:r>
            <a:r>
              <a:rPr lang="es-CO" u="sng" dirty="0">
                <a:solidFill>
                  <a:srgbClr val="FF0000"/>
                </a:solidFill>
              </a:rPr>
              <a:t>La iglesia y el mundo están parados en el mismo terreno en transgresión a la ley de Dios</a:t>
            </a:r>
            <a:r>
              <a:rPr lang="es-CO" dirty="0">
                <a:solidFill>
                  <a:srgbClr val="FF0000"/>
                </a:solidFill>
              </a:rPr>
              <a:t>. La iglesia ha preferido asimilarlas costumbres y vanidades del mundo en vez de separarse de ellas</a:t>
            </a:r>
            <a:r>
              <a:rPr lang="es-CO" dirty="0"/>
              <a:t>" </a:t>
            </a:r>
            <a:endParaRPr lang="es-CO" dirty="0" smtClean="0"/>
          </a:p>
          <a:p>
            <a:pPr marL="0" indent="0" algn="ctr">
              <a:buNone/>
            </a:pPr>
            <a:r>
              <a:rPr lang="es-CO" b="1" dirty="0" smtClean="0"/>
              <a:t>(</a:t>
            </a:r>
            <a:r>
              <a:rPr lang="es-CO" b="1" dirty="0"/>
              <a:t>Manuscrito 44, 1900).</a:t>
            </a:r>
          </a:p>
          <a:p>
            <a:pPr marL="0" indent="0" algn="ctr">
              <a:buNone/>
            </a:pPr>
            <a:r>
              <a:rPr lang="es-CO" b="1" u="sng" dirty="0" smtClean="0"/>
              <a:t>1901</a:t>
            </a:r>
            <a:r>
              <a:rPr lang="es-CO" dirty="0" smtClean="0"/>
              <a:t> ¿</a:t>
            </a:r>
            <a:r>
              <a:rPr lang="es-CO" dirty="0"/>
              <a:t>Qué sucedió con los que no salieron</a:t>
            </a:r>
            <a:r>
              <a:rPr lang="es-CO" dirty="0" smtClean="0"/>
              <a:t>?( no abandonaron estas prácticas). "</a:t>
            </a:r>
            <a:r>
              <a:rPr lang="es-CO" dirty="0">
                <a:solidFill>
                  <a:srgbClr val="FF0000"/>
                </a:solidFill>
              </a:rPr>
              <a:t>Si los adventistas del séptimo día hubiesen andado en los caminos del Señor, rehusando ser dominados por intereses egoístas, el Señor los habría bendecido abundantemente. Los que quedaron en Battle Creek, contrariamente a la voluntad del Señor, han perdido la preciosa lección y el conocimiento espiritual que habrían obtenido por su </a:t>
            </a:r>
            <a:r>
              <a:rPr lang="es-CO" u="sng" dirty="0">
                <a:solidFill>
                  <a:srgbClr val="FF0000"/>
                </a:solidFill>
              </a:rPr>
              <a:t>obediencia</a:t>
            </a:r>
            <a:r>
              <a:rPr lang="es-CO" dirty="0">
                <a:solidFill>
                  <a:srgbClr val="FF0000"/>
                </a:solidFill>
              </a:rPr>
              <a:t>. Muchos de entre ellos han perdido el favor de Dios</a:t>
            </a:r>
            <a:r>
              <a:rPr lang="es-CO" dirty="0"/>
              <a:t>." </a:t>
            </a:r>
            <a:endParaRPr lang="es-CO" dirty="0" smtClean="0"/>
          </a:p>
          <a:p>
            <a:pPr marL="0" indent="0" algn="ctr">
              <a:buNone/>
            </a:pPr>
            <a:r>
              <a:rPr lang="es-CO" b="1" dirty="0" smtClean="0"/>
              <a:t>(</a:t>
            </a:r>
            <a:r>
              <a:rPr lang="es-CO" b="1" dirty="0"/>
              <a:t>5TS 100.2</a:t>
            </a:r>
            <a:r>
              <a:rPr lang="es-CO" b="1" dirty="0" smtClean="0"/>
              <a:t>)</a:t>
            </a:r>
          </a:p>
          <a:p>
            <a:pPr marL="0" indent="0" algn="ctr">
              <a:buNone/>
            </a:pPr>
            <a:r>
              <a:rPr lang="es-CO" b="1" dirty="0" smtClean="0"/>
              <a:t>EL ASUNTO NO ERA CAMBIAR DE LUGAR, SINO CAMBIAR SU CONDUCTA. </a:t>
            </a:r>
            <a:endParaRPr lang="es-CO" b="1" dirty="0"/>
          </a:p>
        </p:txBody>
      </p:sp>
    </p:spTree>
    <p:extLst>
      <p:ext uri="{BB962C8B-B14F-4D97-AF65-F5344CB8AC3E}">
        <p14:creationId xmlns:p14="http://schemas.microsoft.com/office/powerpoint/2010/main" val="6948289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07818" y="304800"/>
            <a:ext cx="11720946" cy="6373091"/>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a:bodyPr>
          <a:lstStyle/>
          <a:p>
            <a:pPr marL="0" indent="0" algn="ctr">
              <a:buNone/>
            </a:pPr>
            <a:r>
              <a:rPr lang="es-CO" b="1" u="sng" dirty="0" smtClean="0"/>
              <a:t>1902 </a:t>
            </a:r>
            <a:r>
              <a:rPr lang="es-CO" dirty="0" smtClean="0"/>
              <a:t>Se </a:t>
            </a:r>
            <a:r>
              <a:rPr lang="es-CO" dirty="0"/>
              <a:t>incendio el Sanatorio de Battle Creek el 18 de febrero y la   imprenta Review and Herald el 30 de diciembre debido a la gran apostasía y corrupción. </a:t>
            </a:r>
            <a:r>
              <a:rPr lang="es-CO" dirty="0" smtClean="0"/>
              <a:t>No </a:t>
            </a:r>
            <a:r>
              <a:rPr lang="es-CO" dirty="0"/>
              <a:t>obstantes, no hubo </a:t>
            </a:r>
            <a:r>
              <a:rPr lang="es-CO" u="sng" dirty="0"/>
              <a:t>arrepentimiento</a:t>
            </a:r>
            <a:r>
              <a:rPr lang="es-CO" dirty="0"/>
              <a:t>. </a:t>
            </a:r>
            <a:endParaRPr lang="es-CO" dirty="0" smtClean="0"/>
          </a:p>
          <a:p>
            <a:pPr marL="0" indent="0" algn="ctr">
              <a:buNone/>
            </a:pPr>
            <a:r>
              <a:rPr lang="es-CO" dirty="0" smtClean="0"/>
              <a:t>“</a:t>
            </a:r>
            <a:r>
              <a:rPr lang="es-CO" dirty="0">
                <a:solidFill>
                  <a:srgbClr val="FF0000"/>
                </a:solidFill>
              </a:rPr>
              <a:t>Cristo se aflige y llora por nuestras iglesias e instituciones de aprendizaje que han fallado en satisfacer las condiciones establecidas por Dios. El ha estado investigando en la casa editora de Battle Creek, la cual ha estado yendo en la misma dirección que Jerusalén [en la antigüedad]. </a:t>
            </a:r>
          </a:p>
          <a:p>
            <a:pPr marL="0" indent="0" algn="ctr">
              <a:buNone/>
            </a:pPr>
            <a:r>
              <a:rPr lang="es-CO" u="sng" dirty="0">
                <a:solidFill>
                  <a:srgbClr val="FF0000"/>
                </a:solidFill>
              </a:rPr>
              <a:t>La casa editora ha sido convertida en altares profanados, en lugares donde se comercia con mercaderías impías. Se ha convertido en un lugar en el que se practican la injusticia y el fraude, y donde se ha manifestado orgullo, maldad, envidia y pasión</a:t>
            </a:r>
            <a:r>
              <a:rPr lang="es-CO" dirty="0">
                <a:solidFill>
                  <a:srgbClr val="FF0000"/>
                </a:solidFill>
              </a:rPr>
              <a:t>. </a:t>
            </a:r>
          </a:p>
          <a:p>
            <a:pPr marL="0" indent="0" algn="ctr">
              <a:buNone/>
            </a:pPr>
            <a:r>
              <a:rPr lang="es-CO" dirty="0"/>
              <a:t>Y sin embargo los hombres que son responsables de que el trabajo se efectúe siguiendo principios equivocados, no parecen estar conscientes de su mal proceder. Cuando reciben advertencias y amonestaciones, dicen: ‘¿No habla él en parábolas?’ Han tratado las amonestaciones y los reproches como si fueran cuentos sin sentido” </a:t>
            </a:r>
            <a:endParaRPr lang="es-CO" dirty="0" smtClean="0"/>
          </a:p>
          <a:p>
            <a:pPr marL="0" indent="0" algn="ctr">
              <a:buNone/>
            </a:pPr>
            <a:r>
              <a:rPr lang="es-CO" b="1" dirty="0" smtClean="0"/>
              <a:t>(</a:t>
            </a:r>
            <a:r>
              <a:rPr lang="es-CO" b="1" dirty="0"/>
              <a:t>MPu 184.5) </a:t>
            </a:r>
          </a:p>
          <a:p>
            <a:endParaRPr lang="es-CO" dirty="0"/>
          </a:p>
        </p:txBody>
      </p:sp>
    </p:spTree>
    <p:extLst>
      <p:ext uri="{BB962C8B-B14F-4D97-AF65-F5344CB8AC3E}">
        <p14:creationId xmlns:p14="http://schemas.microsoft.com/office/powerpoint/2010/main" val="40191935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17566" y="332509"/>
            <a:ext cx="11854040" cy="6289964"/>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CO" b="1" u="sng" dirty="0" smtClean="0"/>
              <a:t>1903</a:t>
            </a:r>
            <a:r>
              <a:rPr lang="es-CO" dirty="0" smtClean="0"/>
              <a:t>. </a:t>
            </a:r>
            <a:r>
              <a:rPr lang="es-CO" dirty="0" smtClean="0">
                <a:solidFill>
                  <a:srgbClr val="FF0000"/>
                </a:solidFill>
              </a:rPr>
              <a:t>¿</a:t>
            </a:r>
            <a:r>
              <a:rPr lang="es-CO" b="1" u="sng" dirty="0" smtClean="0">
                <a:solidFill>
                  <a:srgbClr val="0070C0"/>
                </a:solidFill>
              </a:rPr>
              <a:t>Qué</a:t>
            </a:r>
            <a:r>
              <a:rPr lang="es-CO" b="1" u="sng" dirty="0">
                <a:solidFill>
                  <a:srgbClr val="0070C0"/>
                </a:solidFill>
              </a:rPr>
              <a:t>, pues, la ciudad fiel ha venido a ser una ramera</a:t>
            </a:r>
            <a:r>
              <a:rPr lang="es-CO" dirty="0" smtClean="0">
                <a:solidFill>
                  <a:srgbClr val="FF0000"/>
                </a:solidFill>
              </a:rPr>
              <a:t>?’ Noten que Babilonia es quien recibe el nombre de ramera. </a:t>
            </a:r>
            <a:r>
              <a:rPr lang="es-CO" dirty="0" smtClean="0">
                <a:solidFill>
                  <a:schemeClr val="tx1"/>
                </a:solidFill>
              </a:rPr>
              <a:t>(Ve Ap.17:1-6). </a:t>
            </a:r>
            <a:r>
              <a:rPr lang="es-CO" dirty="0" smtClean="0">
                <a:solidFill>
                  <a:srgbClr val="FF0000"/>
                </a:solidFill>
              </a:rPr>
              <a:t>¡</a:t>
            </a:r>
            <a:r>
              <a:rPr lang="es-CO" b="1" u="sng" dirty="0" smtClean="0">
                <a:solidFill>
                  <a:srgbClr val="0070C0"/>
                </a:solidFill>
              </a:rPr>
              <a:t>La </a:t>
            </a:r>
            <a:r>
              <a:rPr lang="es-CO" b="1" u="sng" dirty="0">
                <a:solidFill>
                  <a:srgbClr val="0070C0"/>
                </a:solidFill>
              </a:rPr>
              <a:t>casa de mi Padre es hecha un lugar de comercio, de donde se han </a:t>
            </a:r>
            <a:r>
              <a:rPr lang="es-CO" b="1" u="sng" dirty="0" smtClean="0">
                <a:solidFill>
                  <a:srgbClr val="0070C0"/>
                </a:solidFill>
              </a:rPr>
              <a:t>RETIRADO LA GLORIA Y LA PRESENCIA DIVINAS</a:t>
            </a:r>
            <a:r>
              <a:rPr lang="es-CO" dirty="0" smtClean="0">
                <a:solidFill>
                  <a:srgbClr val="FF0000"/>
                </a:solidFill>
              </a:rPr>
              <a:t>! </a:t>
            </a:r>
            <a:r>
              <a:rPr lang="es-CO" dirty="0">
                <a:solidFill>
                  <a:srgbClr val="FF0000"/>
                </a:solidFill>
              </a:rPr>
              <a:t>Por esta causa hay  </a:t>
            </a:r>
            <a:r>
              <a:rPr lang="es-CO" u="sng" dirty="0">
                <a:solidFill>
                  <a:srgbClr val="FF0000"/>
                </a:solidFill>
              </a:rPr>
              <a:t>debilidad</a:t>
            </a:r>
            <a:r>
              <a:rPr lang="es-CO" dirty="0">
                <a:solidFill>
                  <a:srgbClr val="FF0000"/>
                </a:solidFill>
              </a:rPr>
              <a:t> y falta la </a:t>
            </a:r>
            <a:r>
              <a:rPr lang="es-CO" u="sng" dirty="0">
                <a:solidFill>
                  <a:srgbClr val="FF0000"/>
                </a:solidFill>
              </a:rPr>
              <a:t>fuerza</a:t>
            </a:r>
            <a:r>
              <a:rPr lang="es-CO" dirty="0" smtClean="0"/>
              <a:t>.”</a:t>
            </a:r>
          </a:p>
          <a:p>
            <a:pPr marL="0" indent="0" algn="ctr">
              <a:buNone/>
            </a:pPr>
            <a:r>
              <a:rPr lang="es-CO" dirty="0" smtClean="0"/>
              <a:t> </a:t>
            </a:r>
            <a:r>
              <a:rPr lang="es-CO" dirty="0"/>
              <a:t>(3JT 253-254) </a:t>
            </a:r>
            <a:endParaRPr lang="es-CO" dirty="0" smtClean="0"/>
          </a:p>
          <a:p>
            <a:pPr marL="0" indent="0" algn="ctr">
              <a:buNone/>
            </a:pPr>
            <a:r>
              <a:rPr lang="es-CO" dirty="0" smtClean="0"/>
              <a:t>Terrible es lo que dice EGW aquí con alusión a </a:t>
            </a:r>
            <a:r>
              <a:rPr lang="es-CO" dirty="0"/>
              <a:t>que </a:t>
            </a:r>
            <a:r>
              <a:rPr lang="es-CO" dirty="0" smtClean="0"/>
              <a:t>“La </a:t>
            </a:r>
            <a:r>
              <a:rPr lang="es-CO" dirty="0"/>
              <a:t>casa de mi Padre es hecha un lugar de </a:t>
            </a:r>
            <a:r>
              <a:rPr lang="es-CO" dirty="0" smtClean="0"/>
              <a:t>comercio”. </a:t>
            </a:r>
          </a:p>
          <a:p>
            <a:pPr marL="0" indent="0" algn="ctr">
              <a:buNone/>
            </a:pPr>
            <a:r>
              <a:rPr lang="es-CO" dirty="0" smtClean="0"/>
              <a:t>Yo pregunto: ¿Cuánto cobraría Pablo por cada una de sus cartas, escritas a mano, bajo la luz de una antorcha, él, que tenía un problema en la vista?. ¿Cuanto cobraría Mateo, Marcos, Lucas y Juan por sus Evangelios, y los demás autores del N.T.?</a:t>
            </a:r>
          </a:p>
          <a:p>
            <a:pPr marL="0" indent="0" algn="ctr">
              <a:buNone/>
            </a:pPr>
            <a:r>
              <a:rPr lang="es-CO" dirty="0" smtClean="0"/>
              <a:t>¿Cuánto bien no se realizaría en la iglesia y en todo el mundo, si en lugar de vender las Biblias, los Libros del EP, Revistas y folletos de ES, etc.etc, si se invirtiera en ellos los excedentes de los diezmos?</a:t>
            </a:r>
          </a:p>
          <a:p>
            <a:pPr marL="0" indent="0" algn="ctr">
              <a:buNone/>
            </a:pPr>
            <a:r>
              <a:rPr lang="es-CO" dirty="0" smtClean="0"/>
              <a:t>Ciertamente que el liderazgo de la iglesia se han olvidado </a:t>
            </a:r>
            <a:r>
              <a:rPr lang="es-CO" dirty="0"/>
              <a:t>de </a:t>
            </a:r>
            <a:r>
              <a:rPr lang="es-CO" dirty="0" smtClean="0"/>
              <a:t>poner en práctica la orden de Jesús: “de </a:t>
            </a:r>
            <a:r>
              <a:rPr lang="es-CO" dirty="0"/>
              <a:t>gracia recibisteis, dad de </a:t>
            </a:r>
            <a:r>
              <a:rPr lang="es-CO" dirty="0" smtClean="0"/>
              <a:t>gracia”. </a:t>
            </a:r>
            <a:r>
              <a:rPr lang="es-CO" dirty="0" smtClean="0">
                <a:solidFill>
                  <a:srgbClr val="FF0000"/>
                </a:solidFill>
              </a:rPr>
              <a:t>(Mat.10:8). </a:t>
            </a:r>
            <a:endParaRPr lang="es-CO" dirty="0">
              <a:solidFill>
                <a:srgbClr val="FF0000"/>
              </a:solidFill>
            </a:endParaRPr>
          </a:p>
        </p:txBody>
      </p:sp>
    </p:spTree>
    <p:extLst>
      <p:ext uri="{BB962C8B-B14F-4D97-AF65-F5344CB8AC3E}">
        <p14:creationId xmlns:p14="http://schemas.microsoft.com/office/powerpoint/2010/main" val="12939983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2070" y="222069"/>
            <a:ext cx="11730444" cy="6492240"/>
          </a:xfrm>
        </p:spPr>
        <p:style>
          <a:lnRef idx="2">
            <a:schemeClr val="dk1"/>
          </a:lnRef>
          <a:fillRef idx="1">
            <a:schemeClr val="lt1"/>
          </a:fillRef>
          <a:effectRef idx="0">
            <a:schemeClr val="dk1"/>
          </a:effectRef>
          <a:fontRef idx="minor">
            <a:schemeClr val="dk1"/>
          </a:fontRef>
        </p:style>
        <p:txBody>
          <a:bodyPr>
            <a:normAutofit lnSpcReduction="10000"/>
          </a:bodyPr>
          <a:lstStyle/>
          <a:p>
            <a:r>
              <a:rPr lang="es-CO" dirty="0" smtClean="0"/>
              <a:t>Se ha olvidado </a:t>
            </a:r>
            <a:r>
              <a:rPr lang="es-CO" dirty="0" smtClean="0">
                <a:solidFill>
                  <a:srgbClr val="FF0000"/>
                </a:solidFill>
              </a:rPr>
              <a:t>Is.55:1:</a:t>
            </a:r>
            <a:r>
              <a:rPr lang="es-CO" dirty="0" smtClean="0"/>
              <a:t> “A todos los sedientos: Venid a las aguas. Y los que no tienen dinero, venid, comprad, y comed. Venid, comprad, sin dinero y sin precio, vino y leche”. Cuantos pobres en la iglesia no tienen los Libros del EP, y en el mundo no tienen ni siquiera la Biblia, por falta de recursos. Se repite </a:t>
            </a:r>
            <a:r>
              <a:rPr lang="es-CO" dirty="0" smtClean="0">
                <a:solidFill>
                  <a:srgbClr val="FF0000"/>
                </a:solidFill>
              </a:rPr>
              <a:t>(Mat.21:13). </a:t>
            </a:r>
          </a:p>
          <a:p>
            <a:r>
              <a:rPr lang="es-CO" b="1" dirty="0" smtClean="0">
                <a:solidFill>
                  <a:srgbClr val="0070C0"/>
                </a:solidFill>
              </a:rPr>
              <a:t>Terrible es la situación de la llamada “iglesia de Dios”, está como un enfermo en el hospital, en cuidados intensivos, y necesita una reforma a fondo</a:t>
            </a:r>
            <a:r>
              <a:rPr lang="es-CO" dirty="0" smtClean="0">
                <a:solidFill>
                  <a:schemeClr val="tx1"/>
                </a:solidFill>
              </a:rPr>
              <a:t>. Por tanto Dios le dice: “</a:t>
            </a:r>
            <a:r>
              <a:rPr lang="es-CO" i="1" dirty="0" smtClean="0">
                <a:solidFill>
                  <a:schemeClr val="tx1"/>
                </a:solidFill>
              </a:rPr>
              <a:t>Reflexiona, pues, sobre la altura de la que has caído, conviértete y vuelve a portarte como al principio</a:t>
            </a:r>
            <a:r>
              <a:rPr lang="es-CO" dirty="0" smtClean="0">
                <a:solidFill>
                  <a:schemeClr val="tx1"/>
                </a:solidFill>
              </a:rPr>
              <a:t>”</a:t>
            </a:r>
            <a:r>
              <a:rPr lang="es-CO" dirty="0" smtClean="0">
                <a:solidFill>
                  <a:srgbClr val="FF0000"/>
                </a:solidFill>
              </a:rPr>
              <a:t>. (Ap.2:5). </a:t>
            </a:r>
            <a:r>
              <a:rPr lang="es-CO" dirty="0" smtClean="0">
                <a:solidFill>
                  <a:schemeClr val="tx1"/>
                </a:solidFill>
              </a:rPr>
              <a:t>Y lo peor es que ella no lo quiere reconocer. </a:t>
            </a:r>
          </a:p>
          <a:p>
            <a:r>
              <a:rPr lang="es-CO" dirty="0" smtClean="0"/>
              <a:t>Así pues, Cabe mencionar que a babilonia se le conoce en el Apocalipsis como ramera. "En su frente estaba escrito un nombre: un misterio “Babilonia la grande, madre de las rameras y de las abominaciones de la tierra.” </a:t>
            </a:r>
            <a:r>
              <a:rPr lang="es-CO" dirty="0" smtClean="0">
                <a:solidFill>
                  <a:srgbClr val="FF0000"/>
                </a:solidFill>
              </a:rPr>
              <a:t>(Ap. 17:5). </a:t>
            </a:r>
            <a:r>
              <a:rPr lang="es-CO" dirty="0" smtClean="0">
                <a:solidFill>
                  <a:schemeClr val="tx1"/>
                </a:solidFill>
              </a:rPr>
              <a:t>De la cual el Espíritu de Profecía </a:t>
            </a:r>
            <a:r>
              <a:rPr lang="es-CO" dirty="0" smtClean="0"/>
              <a:t>dice </a:t>
            </a:r>
            <a:r>
              <a:rPr lang="es-CO" dirty="0"/>
              <a:t>que </a:t>
            </a:r>
            <a:r>
              <a:rPr lang="es-CO" dirty="0" smtClean="0"/>
              <a:t>“la iglesia </a:t>
            </a:r>
            <a:r>
              <a:rPr lang="es-CO" dirty="0"/>
              <a:t>Corre el peligro de llegar a ser una hermana de la caída Babilonia, y permitir que nuestras iglesias se corrompan, se llenen de todo espíritu inmundo y alberguen a toda ave inmunda y </a:t>
            </a:r>
            <a:r>
              <a:rPr lang="es-CO" dirty="0" smtClean="0"/>
              <a:t>aborrecible”.</a:t>
            </a:r>
          </a:p>
          <a:p>
            <a:endParaRPr lang="es-CO" dirty="0"/>
          </a:p>
        </p:txBody>
      </p:sp>
    </p:spTree>
    <p:extLst>
      <p:ext uri="{BB962C8B-B14F-4D97-AF65-F5344CB8AC3E}">
        <p14:creationId xmlns:p14="http://schemas.microsoft.com/office/powerpoint/2010/main" val="32524854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56709" y="457200"/>
            <a:ext cx="5891348" cy="3461657"/>
          </a:xfrm>
        </p:spPr>
        <p:txBody>
          <a:bodyPr>
            <a:noAutofit/>
          </a:bodyPr>
          <a:lstStyle/>
          <a:p>
            <a:pPr marL="0" indent="0" algn="ctr">
              <a:buNone/>
            </a:pPr>
            <a:r>
              <a:rPr lang="es-CO" dirty="0"/>
              <a:t>1904. EGW escribió: "</a:t>
            </a:r>
            <a:r>
              <a:rPr lang="es-CO" dirty="0">
                <a:solidFill>
                  <a:srgbClr val="FF0000"/>
                </a:solidFill>
              </a:rPr>
              <a:t>El fundamento de nuestra fe, que fue establecido con tanta oración, con tan fervoroso escudriñamiento de las Escrituras, estaba siendo demolido columna tras columna. Nuestra fe iba a quedar sin fundamento sobre el cual apoyarse; se eliminó el santuario, se eliminó la expiación</a:t>
            </a:r>
            <a:r>
              <a:rPr lang="es-CO" dirty="0" smtClean="0">
                <a:solidFill>
                  <a:srgbClr val="FF0000"/>
                </a:solidFill>
              </a:rPr>
              <a:t>...”</a:t>
            </a:r>
            <a:endParaRPr lang="es-CO" dirty="0">
              <a:solidFill>
                <a:srgbClr val="FF0000"/>
              </a:solidFill>
            </a:endParaRPr>
          </a:p>
        </p:txBody>
      </p:sp>
      <p:pic>
        <p:nvPicPr>
          <p:cNvPr id="4" name="Imagen 3"/>
          <p:cNvPicPr>
            <a:picLocks noChangeAspect="1"/>
          </p:cNvPicPr>
          <p:nvPr/>
        </p:nvPicPr>
        <p:blipFill>
          <a:blip r:embed="rId2"/>
          <a:stretch>
            <a:fillRect/>
          </a:stretch>
        </p:blipFill>
        <p:spPr>
          <a:xfrm>
            <a:off x="8948057" y="698318"/>
            <a:ext cx="2795451" cy="2671626"/>
          </a:xfrm>
          <a:prstGeom prst="rect">
            <a:avLst/>
          </a:prstGeom>
        </p:spPr>
      </p:pic>
      <p:pic>
        <p:nvPicPr>
          <p:cNvPr id="5" name="Imagen 4"/>
          <p:cNvPicPr>
            <a:picLocks noChangeAspect="1"/>
          </p:cNvPicPr>
          <p:nvPr/>
        </p:nvPicPr>
        <p:blipFill>
          <a:blip r:embed="rId3"/>
          <a:stretch>
            <a:fillRect/>
          </a:stretch>
        </p:blipFill>
        <p:spPr>
          <a:xfrm>
            <a:off x="259420" y="698318"/>
            <a:ext cx="2797289" cy="2671626"/>
          </a:xfrm>
          <a:prstGeom prst="rect">
            <a:avLst/>
          </a:prstGeom>
        </p:spPr>
      </p:pic>
      <p:sp>
        <p:nvSpPr>
          <p:cNvPr id="6" name="Rectángulo 5"/>
          <p:cNvSpPr/>
          <p:nvPr/>
        </p:nvSpPr>
        <p:spPr>
          <a:xfrm>
            <a:off x="259420" y="4055472"/>
            <a:ext cx="11622813" cy="267765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Muchos esperan una reforma dentro de la Iglesia, pero la Pluma Inspirada nos dice que las cosas irán de mal en peor.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 En 1905 Ella dice: “</a:t>
            </a:r>
            <a:r>
              <a:rPr kumimoji="0" lang="es-CO" sz="2800" b="0" i="0" u="none" strike="noStrike" kern="1200" cap="none" spc="0" normalizeH="0" baseline="0" noProof="0" dirty="0" smtClean="0">
                <a:ln>
                  <a:noFill/>
                </a:ln>
                <a:solidFill>
                  <a:srgbClr val="FF0000"/>
                </a:solidFill>
                <a:effectLst/>
                <a:uLnTx/>
                <a:uFillTx/>
                <a:latin typeface="Calibri" panose="020F0502020204030204"/>
                <a:ea typeface="+mn-ea"/>
                <a:cs typeface="+mn-cs"/>
              </a:rPr>
              <a:t>Una cosa es cierta, pronto lo comprenderemos: la gran apostasía, la cual se está desarrollando, aumentando y fortaleciéndose, continuará en esta forma hasta que el Señor descienda del cielo en aclamación</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 Special Testimonies, Serie B, Nº 7, pág. 57. </a:t>
            </a:r>
            <a:endPar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93825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15033" y="766689"/>
            <a:ext cx="11591779" cy="5777802"/>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a:bodyPr>
          <a:lstStyle/>
          <a:p>
            <a:pPr marL="0" indent="0">
              <a:buNone/>
            </a:pPr>
            <a:r>
              <a:rPr lang="es-CO" dirty="0" smtClean="0"/>
              <a:t>En </a:t>
            </a:r>
            <a:r>
              <a:rPr lang="es-CO" dirty="0"/>
              <a:t>el Conflicto de los Siglos vemos la misma predicción referente a la condición de la iglesia cuando Cristo venga:</a:t>
            </a:r>
          </a:p>
          <a:p>
            <a:endParaRPr lang="es-CO" dirty="0" smtClean="0"/>
          </a:p>
          <a:p>
            <a:r>
              <a:rPr lang="es-CO" dirty="0" smtClean="0"/>
              <a:t> </a:t>
            </a:r>
            <a:r>
              <a:rPr lang="es-CO" dirty="0">
                <a:solidFill>
                  <a:srgbClr val="FF0000"/>
                </a:solidFill>
              </a:rPr>
              <a:t>“La condición en que se hallaría entonces la iglesia está descrita en las palabras del Salvador en el Apocalipsis</a:t>
            </a:r>
            <a:r>
              <a:rPr lang="es-CO" dirty="0"/>
              <a:t>: “</a:t>
            </a:r>
            <a:r>
              <a:rPr lang="es-CO" i="1" u="sng" dirty="0"/>
              <a:t>Tienes nombre que vives, y estás muerto</a:t>
            </a:r>
            <a:r>
              <a:rPr lang="es-CO" dirty="0"/>
              <a:t>.” </a:t>
            </a:r>
            <a:r>
              <a:rPr lang="es-CO" dirty="0">
                <a:solidFill>
                  <a:srgbClr val="FF0000"/>
                </a:solidFill>
              </a:rPr>
              <a:t>(CS 355.1) </a:t>
            </a:r>
          </a:p>
          <a:p>
            <a:r>
              <a:rPr lang="es-CO" u="sng" dirty="0"/>
              <a:t>En el mismo </a:t>
            </a:r>
            <a:r>
              <a:rPr lang="es-CO" dirty="0"/>
              <a:t>año, </a:t>
            </a:r>
            <a:r>
              <a:rPr lang="es-CO" dirty="0" smtClean="0"/>
              <a:t>-1905- continuaba </a:t>
            </a:r>
            <a:r>
              <a:rPr lang="es-CO" dirty="0"/>
              <a:t>reiterando el mensaje de salir: "Por años el Señor ha estado llamando a nuestro pueblo a salir de Battle Creek... " </a:t>
            </a:r>
            <a:r>
              <a:rPr lang="es-CO" dirty="0">
                <a:solidFill>
                  <a:srgbClr val="FF0000"/>
                </a:solidFill>
              </a:rPr>
              <a:t>(SpTB06 3.1) </a:t>
            </a:r>
            <a:r>
              <a:rPr lang="es-CO" dirty="0" smtClean="0">
                <a:solidFill>
                  <a:srgbClr val="FF0000"/>
                </a:solidFill>
              </a:rPr>
              <a:t> </a:t>
            </a:r>
          </a:p>
          <a:p>
            <a:r>
              <a:rPr lang="es-CO" dirty="0" smtClean="0">
                <a:solidFill>
                  <a:schemeClr val="tx1"/>
                </a:solidFill>
              </a:rPr>
              <a:t>SE REFIERE A NO ACEPTAR LAS PRACTICAS IMPUESTAS POR LA ASOCIACIÓN GENERAL, Y VIVIR SOLAMENTE LO EXPUESTO POR DIOS EN SU PALABRA. </a:t>
            </a:r>
          </a:p>
          <a:p>
            <a:pPr marL="0" indent="0">
              <a:buNone/>
            </a:pPr>
            <a:r>
              <a:rPr lang="es-CO" dirty="0" smtClean="0">
                <a:solidFill>
                  <a:schemeClr val="tx1"/>
                </a:solidFill>
              </a:rPr>
              <a:t>Lo que quiere decir que las cosas no van a cambiar, </a:t>
            </a:r>
            <a:r>
              <a:rPr lang="es-CO" dirty="0" smtClean="0">
                <a:solidFill>
                  <a:srgbClr val="FF0000"/>
                </a:solidFill>
              </a:rPr>
              <a:t>sin embargo, el remanente debe permanecer </a:t>
            </a:r>
            <a:r>
              <a:rPr lang="es-CO" u="sng" dirty="0" smtClean="0">
                <a:solidFill>
                  <a:srgbClr val="FF0000"/>
                </a:solidFill>
              </a:rPr>
              <a:t>dentro</a:t>
            </a:r>
            <a:r>
              <a:rPr lang="es-CO" dirty="0" smtClean="0">
                <a:solidFill>
                  <a:srgbClr val="FF0000"/>
                </a:solidFill>
              </a:rPr>
              <a:t> de la iglesia</a:t>
            </a:r>
            <a:r>
              <a:rPr lang="es-CO" dirty="0">
                <a:solidFill>
                  <a:schemeClr val="tx1"/>
                </a:solidFill>
              </a:rPr>
              <a:t>. </a:t>
            </a:r>
            <a:r>
              <a:rPr lang="es-CO" u="sng" dirty="0" smtClean="0">
                <a:solidFill>
                  <a:schemeClr val="tx1"/>
                </a:solidFill>
              </a:rPr>
              <a:t>(1 Rey.19:18)</a:t>
            </a:r>
            <a:r>
              <a:rPr lang="es-CO" dirty="0" smtClean="0">
                <a:solidFill>
                  <a:schemeClr val="tx1"/>
                </a:solidFill>
              </a:rPr>
              <a:t>, dice: “Y </a:t>
            </a:r>
            <a:r>
              <a:rPr lang="es-CO" dirty="0">
                <a:solidFill>
                  <a:schemeClr val="tx1"/>
                </a:solidFill>
              </a:rPr>
              <a:t>yo haré que </a:t>
            </a:r>
            <a:r>
              <a:rPr lang="es-CO" u="sng" dirty="0" smtClean="0">
                <a:solidFill>
                  <a:schemeClr val="tx1"/>
                </a:solidFill>
              </a:rPr>
              <a:t>QUEDEN EN ISRAEL SIETE MIL</a:t>
            </a:r>
            <a:r>
              <a:rPr lang="es-CO" dirty="0" smtClean="0">
                <a:solidFill>
                  <a:schemeClr val="tx1"/>
                </a:solidFill>
              </a:rPr>
              <a:t>; </a:t>
            </a:r>
            <a:r>
              <a:rPr lang="es-CO" dirty="0">
                <a:solidFill>
                  <a:schemeClr val="tx1"/>
                </a:solidFill>
              </a:rPr>
              <a:t>todas rodillas que no se encorvaron á Baal, y bocas todas que no </a:t>
            </a:r>
            <a:r>
              <a:rPr lang="es-CO" dirty="0" smtClean="0">
                <a:solidFill>
                  <a:schemeClr val="tx1"/>
                </a:solidFill>
              </a:rPr>
              <a:t>lo besaron”. </a:t>
            </a:r>
            <a:r>
              <a:rPr lang="es-CO" u="sng" dirty="0" smtClean="0">
                <a:solidFill>
                  <a:schemeClr val="tx1"/>
                </a:solidFill>
              </a:rPr>
              <a:t>(Ver Rom.9:27).</a:t>
            </a:r>
            <a:endParaRPr lang="es-CO" u="sng" dirty="0">
              <a:solidFill>
                <a:schemeClr val="tx1"/>
              </a:solidFill>
            </a:endParaRPr>
          </a:p>
        </p:txBody>
      </p:sp>
    </p:spTree>
    <p:extLst>
      <p:ext uri="{BB962C8B-B14F-4D97-AF65-F5344CB8AC3E}">
        <p14:creationId xmlns:p14="http://schemas.microsoft.com/office/powerpoint/2010/main" val="8329637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dk1"/>
          </a:lnRef>
          <a:fillRef idx="1">
            <a:schemeClr val="lt1"/>
          </a:fillRef>
          <a:effectRef idx="0">
            <a:schemeClr val="dk1"/>
          </a:effectRef>
          <a:fontRef idx="minor">
            <a:schemeClr val="dk1"/>
          </a:fontRef>
        </p:style>
        <p:txBody>
          <a:bodyPr>
            <a:noAutofit/>
          </a:bodyPr>
          <a:lstStyle/>
          <a:p>
            <a:pPr algn="ctr"/>
            <a:r>
              <a:rPr lang="es-CO" sz="2800" dirty="0"/>
              <a:t>La orden de Dios </a:t>
            </a:r>
            <a:r>
              <a:rPr lang="es-CO" sz="2800" dirty="0" smtClean="0"/>
              <a:t>para el centinela del A.T. y para el N.T. es</a:t>
            </a:r>
            <a:r>
              <a:rPr lang="es-CO" sz="2800" dirty="0"/>
              <a:t>: </a:t>
            </a:r>
            <a:r>
              <a:rPr lang="es-CO" sz="2800" i="1" dirty="0"/>
              <a:t>“Clama a alta voz, no [te] detengas; alza tu voz como trompeta, y predicad a mi pueblo su rebelión; y a la casa de Jacob su pecado</a:t>
            </a:r>
            <a:r>
              <a:rPr lang="es-CO" sz="2800" dirty="0"/>
              <a:t>”. </a:t>
            </a:r>
            <a:r>
              <a:rPr lang="es-CO" sz="2800" dirty="0">
                <a:solidFill>
                  <a:srgbClr val="FF0000"/>
                </a:solidFill>
              </a:rPr>
              <a:t>Is.58:1</a:t>
            </a:r>
            <a:r>
              <a:rPr lang="es-CO" sz="2800" dirty="0"/>
              <a:t>. </a:t>
            </a:r>
          </a:p>
        </p:txBody>
      </p:sp>
      <p:pic>
        <p:nvPicPr>
          <p:cNvPr id="4" name="Imagen 3"/>
          <p:cNvPicPr>
            <a:picLocks noChangeAspect="1"/>
          </p:cNvPicPr>
          <p:nvPr/>
        </p:nvPicPr>
        <p:blipFill>
          <a:blip r:embed="rId2"/>
          <a:stretch>
            <a:fillRect/>
          </a:stretch>
        </p:blipFill>
        <p:spPr>
          <a:xfrm>
            <a:off x="1050052" y="1832819"/>
            <a:ext cx="9748911" cy="4740812"/>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2292771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sz="4800" b="1" i="1" dirty="0" smtClean="0"/>
              <a:t>Conclusión</a:t>
            </a:r>
            <a:r>
              <a:rPr lang="es-CO" dirty="0" smtClean="0"/>
              <a:t>:</a:t>
            </a:r>
            <a:endParaRPr lang="es-CO" dirty="0"/>
          </a:p>
        </p:txBody>
      </p:sp>
      <p:sp>
        <p:nvSpPr>
          <p:cNvPr id="3" name="Marcador de contenido 2"/>
          <p:cNvSpPr>
            <a:spLocks noGrp="1"/>
          </p:cNvSpPr>
          <p:nvPr>
            <p:ph idx="1"/>
          </p:nvPr>
        </p:nvSpPr>
        <p:spPr>
          <a:xfrm>
            <a:off x="222069" y="1825625"/>
            <a:ext cx="11691257" cy="4836432"/>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s-CO" dirty="0" smtClean="0"/>
              <a:t>Si no fuera por la revelación del Espíritu Santo, concerniente al mensaje de los 6000 años de pecado, yo no hubiera descubierto estas cosas que menciona EGW, concerniente a las falencias de la llamada “Iglesia de Dios”, de como se ha ido apartando poco a poco de las normas de Dios, claramente establecidas en su Palabra, y en su lugar ha establecido normas establecidas por hombres. Porque </a:t>
            </a:r>
            <a:r>
              <a:rPr lang="es-CO" dirty="0"/>
              <a:t>“¡La casa de mi Padre es hecha un lugar de comercio, de donde se han RETIRADO LA GLORIA Y LA PRESENCIA DIVINAS! </a:t>
            </a:r>
            <a:r>
              <a:rPr lang="es-CO" b="1" u="sng" dirty="0"/>
              <a:t>Por esta causa hay  debilidad y falta la fuerza.</a:t>
            </a:r>
            <a:r>
              <a:rPr lang="es-CO" b="1" dirty="0"/>
              <a:t>”</a:t>
            </a:r>
          </a:p>
          <a:p>
            <a:r>
              <a:rPr lang="es-CO" dirty="0" smtClean="0"/>
              <a:t>A tal punto que prohíbe la predicación del mensaje que Dios claramente le reveló en 1858, a través de EGW, que contiene “cosas de importancia para la Iglesia remanente”, cuyo objetivo es llama a </a:t>
            </a:r>
            <a:r>
              <a:rPr lang="es-CO" dirty="0"/>
              <a:t>Laodicea </a:t>
            </a:r>
            <a:r>
              <a:rPr lang="es-CO" dirty="0" smtClean="0"/>
              <a:t>a arrepentirse diciendo: </a:t>
            </a:r>
          </a:p>
          <a:p>
            <a:r>
              <a:rPr lang="es-CO" dirty="0" smtClean="0"/>
              <a:t>“He </a:t>
            </a:r>
            <a:r>
              <a:rPr lang="es-CO" dirty="0"/>
              <a:t>aquí, que yo estoy parado a la puerta y llamo; si alguno oyere mi voz, y abriere la puerta, entraré a él, y cenaré con él, y él conmigo. 21 Al que venciere, yo le daré que se siente conmigo en mi trono; así como yo he vencido, y me he sentado con mi Padre en su trono. 22 El que tiene oído, oiga lo que el Espíritu dice a las Iglesias. </a:t>
            </a:r>
            <a:r>
              <a:rPr lang="es-CO" dirty="0" smtClean="0"/>
              <a:t> </a:t>
            </a:r>
            <a:endParaRPr lang="es-CO" dirty="0"/>
          </a:p>
        </p:txBody>
      </p:sp>
    </p:spTree>
    <p:extLst>
      <p:ext uri="{BB962C8B-B14F-4D97-AF65-F5344CB8AC3E}">
        <p14:creationId xmlns:p14="http://schemas.microsoft.com/office/powerpoint/2010/main" val="19223378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5943" y="261257"/>
            <a:ext cx="11795760" cy="5915706"/>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r>
              <a:rPr lang="es-CO" dirty="0" smtClean="0"/>
              <a:t>Así pues, la situación de la llamada “iglesia de Diosa”, hoy, “Laodicea”, tal como le fue presentada </a:t>
            </a:r>
            <a:r>
              <a:rPr lang="es-CO" dirty="0"/>
              <a:t>e</a:t>
            </a:r>
            <a:r>
              <a:rPr lang="es-CO" dirty="0" smtClean="0"/>
              <a:t>n visión a Juan en la isla de Patpos, que sería en el tiempo del regreso de Cristo, es exactamente como la hemos estudiado aquí: </a:t>
            </a:r>
            <a:r>
              <a:rPr lang="es-CO" dirty="0" smtClean="0">
                <a:solidFill>
                  <a:srgbClr val="FF0000"/>
                </a:solidFill>
              </a:rPr>
              <a:t>(Ap.3:14-22).</a:t>
            </a:r>
          </a:p>
          <a:p>
            <a:r>
              <a:rPr lang="es-CO" dirty="0" smtClean="0"/>
              <a:t>“Y </a:t>
            </a:r>
            <a:r>
              <a:rPr lang="es-CO" dirty="0"/>
              <a:t>escribe al ángel de la Iglesia de los laodicenses: He aquí, el que dice Amén, el testigo fiel y verdadero, el principio de la creación de Dios; </a:t>
            </a:r>
            <a:endParaRPr lang="es-CO" dirty="0" smtClean="0"/>
          </a:p>
          <a:p>
            <a:r>
              <a:rPr lang="es-CO" dirty="0" smtClean="0"/>
              <a:t>15 </a:t>
            </a:r>
            <a:r>
              <a:rPr lang="es-CO" dirty="0"/>
              <a:t>Yo conozco tus obras, que ni eres frío, ni hirviente. ¡Bien que fueses frío, o hirviente! </a:t>
            </a:r>
            <a:r>
              <a:rPr lang="es-CO" dirty="0" smtClean="0"/>
              <a:t>16 </a:t>
            </a:r>
            <a:r>
              <a:rPr lang="es-CO" dirty="0"/>
              <a:t>Mas porque eres tibio, y no frío ni hirviente, yo te vomitaré de mi boca</a:t>
            </a:r>
            <a:r>
              <a:rPr lang="es-CO" dirty="0" smtClean="0"/>
              <a:t>. 17 </a:t>
            </a:r>
            <a:r>
              <a:rPr lang="es-CO" dirty="0"/>
              <a:t>Porque tú dices: Yo soy rico, y estoy enriquecido, y no tengo necesidad de ninguna cosa; y no conoces que tú eres un desventurado y miserable y pobre y ciego y desnudo; </a:t>
            </a:r>
            <a:endParaRPr lang="es-CO" dirty="0" smtClean="0"/>
          </a:p>
          <a:p>
            <a:r>
              <a:rPr lang="es-CO" dirty="0" smtClean="0"/>
              <a:t>18 </a:t>
            </a:r>
            <a:r>
              <a:rPr lang="es-CO" dirty="0"/>
              <a:t>Yo te amonesto que de mí compres oro afinado en fuego, para que seas hecho rico, y seas vestido de vestiduras blancas, para que no se descubra la vergüenza de tu desnudez; y unge tus ojos con colirio, para que veas. </a:t>
            </a:r>
            <a:r>
              <a:rPr lang="es-CO" dirty="0" smtClean="0"/>
              <a:t>19 </a:t>
            </a:r>
            <a:r>
              <a:rPr lang="es-CO" dirty="0"/>
              <a:t>Yo reprendo y castigo a todos los que amo: sé pues celoso, y enmiéndate. </a:t>
            </a:r>
            <a:endParaRPr lang="es-CO" dirty="0" smtClean="0"/>
          </a:p>
          <a:p>
            <a:r>
              <a:rPr lang="es-CO" dirty="0" smtClean="0"/>
              <a:t>20 </a:t>
            </a:r>
            <a:r>
              <a:rPr lang="es-CO" dirty="0"/>
              <a:t>He aquí, que yo estoy parado a la puerta y llamo; si alguno oyere mi voz, y abriere la puerta, entraré a él, y cenaré con él, y él conmigo. </a:t>
            </a:r>
            <a:r>
              <a:rPr lang="es-CO" dirty="0" smtClean="0"/>
              <a:t>21 </a:t>
            </a:r>
            <a:r>
              <a:rPr lang="es-CO" dirty="0"/>
              <a:t>Al que venciere, yo le daré que se siente conmigo en mi trono; así como yo he vencido, y me he sentado con mi Padre en su trono. </a:t>
            </a:r>
            <a:r>
              <a:rPr lang="es-CO" dirty="0" smtClean="0"/>
              <a:t>22 </a:t>
            </a:r>
            <a:r>
              <a:rPr lang="es-CO" dirty="0"/>
              <a:t>El que tiene oído, oiga lo que el Espíritu dice a las Iglesias. </a:t>
            </a:r>
            <a:r>
              <a:rPr lang="es-CO" dirty="0" smtClean="0">
                <a:solidFill>
                  <a:srgbClr val="FF0000"/>
                </a:solidFill>
              </a:rPr>
              <a:t>(Versión 1569)</a:t>
            </a:r>
            <a:endParaRPr lang="es-CO" dirty="0">
              <a:solidFill>
                <a:srgbClr val="FF0000"/>
              </a:solidFill>
            </a:endParaRPr>
          </a:p>
        </p:txBody>
      </p:sp>
    </p:spTree>
    <p:extLst>
      <p:ext uri="{BB962C8B-B14F-4D97-AF65-F5344CB8AC3E}">
        <p14:creationId xmlns:p14="http://schemas.microsoft.com/office/powerpoint/2010/main" val="20156532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5943" y="300446"/>
            <a:ext cx="11730446" cy="6244045"/>
          </a:xfrm>
          <a:scene3d>
            <a:camera prst="orthographicFront"/>
            <a:lightRig rig="threePt" dir="t"/>
          </a:scene3d>
          <a:sp3d>
            <a:bevelT w="114300" prst="artDeco"/>
          </a:sp3d>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s-CO" dirty="0" smtClean="0"/>
              <a:t>Es precisamente a este tiempo tan crucial que se refiere Ezequiel 9., antes de que se termine el tiempo de gracia, que Dios está colocando una señal en la frente de los “</a:t>
            </a:r>
            <a:r>
              <a:rPr lang="es-CO" i="1" dirty="0" smtClean="0"/>
              <a:t>varones </a:t>
            </a:r>
            <a:r>
              <a:rPr lang="es-CO" i="1" dirty="0"/>
              <a:t>que gimen y que claman a causa de todas las abominaciones que se hacen en medio de </a:t>
            </a:r>
            <a:r>
              <a:rPr lang="es-CO" i="1" dirty="0" smtClean="0"/>
              <a:t>Jerusalén,</a:t>
            </a:r>
            <a:r>
              <a:rPr lang="es-CO" dirty="0" smtClean="0"/>
              <a:t>”-</a:t>
            </a:r>
            <a:r>
              <a:rPr lang="es-CO" dirty="0" smtClean="0">
                <a:solidFill>
                  <a:srgbClr val="FF0000"/>
                </a:solidFill>
              </a:rPr>
              <a:t>este es remanente que surge dentro de la iglesia, como consecuencia del mensaje de los 6000 años de pecado</a:t>
            </a:r>
            <a:r>
              <a:rPr lang="es-CO" dirty="0" smtClean="0"/>
              <a:t>-. 5 </a:t>
            </a:r>
            <a:r>
              <a:rPr lang="es-CO" dirty="0"/>
              <a:t>Y a los otros dijo a mis oídos: Pasad por la ciudad en pos de él, y herid; no perdone vuestro ojo, ni tengáis misericordia. </a:t>
            </a:r>
            <a:r>
              <a:rPr lang="es-CO" dirty="0" smtClean="0"/>
              <a:t>6 </a:t>
            </a:r>
            <a:r>
              <a:rPr lang="es-CO" dirty="0"/>
              <a:t>Matad viejos, mozos y vírgenes, niños y mujeres, hasta que no quede ninguno; mas a todo aquel sobre el cual hubiere señal, no llegaréis; y habéis de comenzar desde mi Santuario. Comenzaron, pues, desde los varones ancianos que estaban delante del </a:t>
            </a:r>
            <a:r>
              <a:rPr lang="es-CO" dirty="0" smtClean="0"/>
              <a:t>Templo”. </a:t>
            </a:r>
            <a:r>
              <a:rPr lang="es-CO" dirty="0" smtClean="0">
                <a:solidFill>
                  <a:srgbClr val="FF0000"/>
                </a:solidFill>
              </a:rPr>
              <a:t>(Ez.9:4-6).</a:t>
            </a:r>
          </a:p>
          <a:p>
            <a:r>
              <a:rPr lang="es-CO" dirty="0" smtClean="0"/>
              <a:t>Esa es la misión que cumple el mensaje de los 6000 años de pecado, llamar a los miembros de iglesia al arrepentimiento, y a una reforma espiritual. </a:t>
            </a:r>
            <a:r>
              <a:rPr lang="es-CO" dirty="0" smtClean="0">
                <a:solidFill>
                  <a:srgbClr val="FF0000"/>
                </a:solidFill>
              </a:rPr>
              <a:t>(Conflicto de los Siglos, p 355), </a:t>
            </a:r>
            <a:r>
              <a:rPr lang="es-CO" dirty="0" smtClean="0"/>
              <a:t>dice: “La condición en que se hallaría entonces la iglesia está descrita en las palabras del Salvador en el Apocalipsis: “Tienes nombre que </a:t>
            </a:r>
            <a:r>
              <a:rPr lang="es-CO" dirty="0"/>
              <a:t>v</a:t>
            </a:r>
            <a:r>
              <a:rPr lang="es-CO" dirty="0" smtClean="0"/>
              <a:t>ives, y estas muerto”. </a:t>
            </a:r>
          </a:p>
          <a:p>
            <a:r>
              <a:rPr lang="es-CO" dirty="0" smtClean="0"/>
              <a:t>Y a los otros que no QUIEREN DEJAR SU INDOLENTE DESCUIDO, SE LES DIRIGE EL SOLEMNE AVISO</a:t>
            </a:r>
            <a:r>
              <a:rPr lang="es-CO" dirty="0"/>
              <a:t>:  </a:t>
            </a:r>
            <a:r>
              <a:rPr lang="es-CO" dirty="0" smtClean="0"/>
              <a:t>“Y </a:t>
            </a:r>
            <a:r>
              <a:rPr lang="es-CO" dirty="0"/>
              <a:t>si no velares, vendré a ti como ladrón, y no sabrás a qué hora vendré a </a:t>
            </a:r>
            <a:r>
              <a:rPr lang="es-CO" dirty="0" smtClean="0"/>
              <a:t>ti”. </a:t>
            </a:r>
            <a:r>
              <a:rPr lang="es-CO" dirty="0" smtClean="0">
                <a:solidFill>
                  <a:srgbClr val="FF0000"/>
                </a:solidFill>
              </a:rPr>
              <a:t>(Ap.3:3).</a:t>
            </a:r>
            <a:endParaRPr lang="es-CO" dirty="0">
              <a:solidFill>
                <a:srgbClr val="FF0000"/>
              </a:solidFill>
            </a:endParaRPr>
          </a:p>
        </p:txBody>
      </p:sp>
    </p:spTree>
    <p:extLst>
      <p:ext uri="{BB962C8B-B14F-4D97-AF65-F5344CB8AC3E}">
        <p14:creationId xmlns:p14="http://schemas.microsoft.com/office/powerpoint/2010/main" val="34599719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07819" y="352697"/>
            <a:ext cx="11762508" cy="6228212"/>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r>
              <a:rPr lang="es-CO" dirty="0" smtClean="0"/>
              <a:t>Continúa diciendo el CS: “Era necesario despertar a los hombres y hacerles sentir su peligro para inducirlos a que se preparasen para los solemnes acontecimientos relacionados con el fin del tiempo de gracia”. “Acontecerá </a:t>
            </a:r>
            <a:r>
              <a:rPr lang="es-CO" dirty="0"/>
              <a:t>además en aquel tiempo, que inspeccionaré a Jerusalén linterna en </a:t>
            </a:r>
            <a:r>
              <a:rPr lang="es-CO" dirty="0" smtClean="0"/>
              <a:t>mano” </a:t>
            </a:r>
            <a:r>
              <a:rPr lang="es-CO" dirty="0" smtClean="0">
                <a:solidFill>
                  <a:srgbClr val="FF0000"/>
                </a:solidFill>
              </a:rPr>
              <a:t>(Sof.1:12). -</a:t>
            </a:r>
            <a:r>
              <a:rPr lang="es-CO" dirty="0" smtClean="0"/>
              <a:t>Recuerda que Jerusalén representa a la iglesia-.</a:t>
            </a:r>
          </a:p>
          <a:p>
            <a:r>
              <a:rPr lang="es-CO" dirty="0"/>
              <a:t>O</a:t>
            </a:r>
            <a:r>
              <a:rPr lang="es-CO" dirty="0" smtClean="0"/>
              <a:t>tra de las terribles falencias de la Asociación General  es la alteración en una palabra del texto de Patriarcas Y Profetas, </a:t>
            </a:r>
            <a:r>
              <a:rPr lang="es-CO" b="1" dirty="0" smtClean="0"/>
              <a:t>edición nueva</a:t>
            </a:r>
            <a:r>
              <a:rPr lang="es-CO" dirty="0" smtClean="0"/>
              <a:t>, página 355, con referencia al mensaje de los 6000 años de pecado: "El plan de la redención dará por resultado el completo restablecimiento del favor de Dios para el mundo. Será restaurado todo lo que se perdió a causa del pecado. No solo el hombre, sino también la tierra, será redimida, para que sea la morada eterna de los redimidos. </a:t>
            </a:r>
            <a:r>
              <a:rPr lang="es-CO" u="sng" dirty="0" smtClean="0"/>
              <a:t>Durante MÁS de seis mil años</a:t>
            </a:r>
            <a:r>
              <a:rPr lang="es-CO" dirty="0" smtClean="0"/>
              <a:t>, Satanás luchó por mantener la posesión de la tierra. Pero se cumplirá el propósito original de Dios al crearla. Tomarán el reino los santos del Altísimo, y poseerán el reino hasta el siglo de los siglos”. (Da.7:18).</a:t>
            </a:r>
          </a:p>
          <a:p>
            <a:endParaRPr lang="es-CO" dirty="0" smtClean="0"/>
          </a:p>
          <a:p>
            <a:r>
              <a:rPr lang="es-CO" dirty="0" smtClean="0"/>
              <a:t>Este mismo texto, en la edición </a:t>
            </a:r>
            <a:r>
              <a:rPr lang="es-CO" u="sng" dirty="0" smtClean="0"/>
              <a:t>TAPA DURA</a:t>
            </a:r>
            <a:r>
              <a:rPr lang="es-CO" dirty="0" smtClean="0"/>
              <a:t>, no aparece la palabra Durante MÁS de seis mil años, sino </a:t>
            </a:r>
            <a:r>
              <a:rPr lang="es-CO" u="sng" dirty="0" smtClean="0"/>
              <a:t>DURANTE SEIS mil años</a:t>
            </a:r>
            <a:r>
              <a:rPr lang="es-CO" dirty="0" smtClean="0"/>
              <a:t>. Lo cuan es un tiempo fijo, especifico, 6000 años.</a:t>
            </a:r>
            <a:endParaRPr lang="es-CO" dirty="0"/>
          </a:p>
        </p:txBody>
      </p:sp>
    </p:spTree>
    <p:extLst>
      <p:ext uri="{BB962C8B-B14F-4D97-AF65-F5344CB8AC3E}">
        <p14:creationId xmlns:p14="http://schemas.microsoft.com/office/powerpoint/2010/main" val="16464272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1673" y="193964"/>
            <a:ext cx="11776363" cy="6456217"/>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r>
              <a:rPr lang="es-CO" dirty="0" smtClean="0"/>
              <a:t>En todo esto se evidencia que el interesado en que no se sepa la verdad es Satanás, EGW dice, CS p572.1: </a:t>
            </a:r>
          </a:p>
          <a:p>
            <a:r>
              <a:rPr lang="es-CO" dirty="0" smtClean="0"/>
              <a:t>“La gran controversia entre Cristo y Satanás, sostenida desde hace cerca de SEIS MIL AÑOS, está por terminar; y </a:t>
            </a:r>
            <a:r>
              <a:rPr lang="es-CO" dirty="0" smtClean="0">
                <a:solidFill>
                  <a:srgbClr val="FF0000"/>
                </a:solidFill>
              </a:rPr>
              <a:t>Satanás redobla sus esfuerzos para hacer fracasar la obra de Cristo en beneficio del hombre y para sujetar las almas en sus lazos. Su objeto consiste en tener sumido al pueblo en las tinieblas y en la impenitencia hasta que termine la obra mediadora del Salvador y no haya más sacrificio por el pecado</a:t>
            </a:r>
            <a:r>
              <a:rPr lang="es-CO" dirty="0" smtClean="0"/>
              <a:t>”.</a:t>
            </a:r>
          </a:p>
          <a:p>
            <a:pPr marL="0" indent="0">
              <a:buNone/>
            </a:pPr>
            <a:r>
              <a:rPr lang="es-CO" sz="3500" b="1" dirty="0" smtClean="0"/>
              <a:t>¿Cuál es el objetivo de Satanás?</a:t>
            </a:r>
          </a:p>
          <a:p>
            <a:r>
              <a:rPr lang="es-CO" sz="3200" dirty="0" smtClean="0">
                <a:solidFill>
                  <a:srgbClr val="FF0000"/>
                </a:solidFill>
              </a:rPr>
              <a:t>“Tener sumido al pueblo en las tinieblas y en la impenitencia”</a:t>
            </a:r>
          </a:p>
          <a:p>
            <a:r>
              <a:rPr lang="es-CO" sz="3200" dirty="0" smtClean="0"/>
              <a:t>Lo extraño es que, quien le está ayudando a Satanás a “Tener sumido al pueblo en las tinieblas y en la impenitencia”, es precisamente, la misma “iglesia remanente, a quien le fue asignado el mensaje en 1858, para que lo predicara”. Aquí se cumplen las palabras de Cristo: “</a:t>
            </a:r>
            <a:r>
              <a:rPr lang="es-CO" sz="3200" i="1" dirty="0" smtClean="0"/>
              <a:t>Os echarán de los sinagogas; y aun viene la hora, cuando cualquiera que os matare, pensará que hace servició á Dios</a:t>
            </a:r>
            <a:r>
              <a:rPr lang="es-CO" sz="3200" dirty="0" smtClean="0"/>
              <a:t>”. </a:t>
            </a:r>
            <a:r>
              <a:rPr lang="es-CO" sz="3200" dirty="0" smtClean="0">
                <a:solidFill>
                  <a:srgbClr val="FF0000"/>
                </a:solidFill>
              </a:rPr>
              <a:t>(Juan 16:2). </a:t>
            </a:r>
          </a:p>
          <a:p>
            <a:pPr marL="0" indent="0">
              <a:buNone/>
            </a:pPr>
            <a:r>
              <a:rPr lang="es-CO" sz="3200" dirty="0" smtClean="0">
                <a:solidFill>
                  <a:schemeClr val="tx1"/>
                </a:solidFill>
              </a:rPr>
              <a:t>O sea que, lo mismo que hacían los lideres del Israel literal con los profetas y apóstoles, lo hacen los líderes del Israel espiritual, con los que predican el último llamado que hace Dios al mundo para que se arrepienta, el mensaje de los 6000 años de pecado. (Ver Jer.20:1-3; Hec.5:28,29).   </a:t>
            </a:r>
            <a:endParaRPr lang="es-CO" sz="3200" dirty="0">
              <a:solidFill>
                <a:schemeClr val="tx1"/>
              </a:solidFill>
            </a:endParaRPr>
          </a:p>
        </p:txBody>
      </p:sp>
    </p:spTree>
    <p:extLst>
      <p:ext uri="{BB962C8B-B14F-4D97-AF65-F5344CB8AC3E}">
        <p14:creationId xmlns:p14="http://schemas.microsoft.com/office/powerpoint/2010/main" val="166262662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21673" y="166255"/>
            <a:ext cx="8478982" cy="2086840"/>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Autofit/>
          </a:bodyPr>
          <a:lstStyle/>
          <a:p>
            <a:pPr algn="just"/>
            <a:r>
              <a:rPr lang="es-CO" sz="2800" i="1" dirty="0" smtClean="0"/>
              <a:t>Lo que pretende Satanás con utilizar a las altas esferas de la iglesia es callar a los mensajeros de Dios, mientras tanto se termina el tiempo de gracia, “y no haya más sacrificio por el pecado.</a:t>
            </a:r>
            <a:br>
              <a:rPr lang="es-CO" sz="2800" i="1" dirty="0" smtClean="0"/>
            </a:br>
            <a:r>
              <a:rPr lang="es-CO" sz="2800" b="1" i="1" dirty="0" smtClean="0"/>
              <a:t> Porque él sabe que su tiempo está por “terminar”. </a:t>
            </a:r>
            <a:endParaRPr lang="es-CO" sz="2800" b="1" i="1" dirty="0"/>
          </a:p>
        </p:txBody>
      </p:sp>
      <p:pic>
        <p:nvPicPr>
          <p:cNvPr id="5" name="Imagen 4"/>
          <p:cNvPicPr>
            <a:picLocks noChangeAspect="1"/>
          </p:cNvPicPr>
          <p:nvPr/>
        </p:nvPicPr>
        <p:blipFill>
          <a:blip r:embed="rId2"/>
          <a:stretch>
            <a:fillRect/>
          </a:stretch>
        </p:blipFill>
        <p:spPr>
          <a:xfrm>
            <a:off x="8700656" y="166256"/>
            <a:ext cx="3269670" cy="2086840"/>
          </a:xfrm>
          <a:prstGeom prst="rect">
            <a:avLst/>
          </a:prstGeom>
          <a:scene3d>
            <a:camera prst="orthographicFront"/>
            <a:lightRig rig="threePt" dir="t"/>
          </a:scene3d>
          <a:sp3d>
            <a:bevelT w="165100" prst="coolSlant"/>
          </a:sp3d>
        </p:spPr>
      </p:pic>
      <p:sp>
        <p:nvSpPr>
          <p:cNvPr id="6" name="Rectángulo 5"/>
          <p:cNvSpPr/>
          <p:nvPr/>
        </p:nvSpPr>
        <p:spPr>
          <a:xfrm>
            <a:off x="221671" y="2468970"/>
            <a:ext cx="11748653" cy="2308324"/>
          </a:xfrm>
          <a:prstGeom prst="rect">
            <a:avLst/>
          </a:prstGeom>
        </p:spPr>
        <p:txBody>
          <a:bodyPr wrap="square">
            <a:spAutoFit/>
          </a:bodyPr>
          <a:lstStyle/>
          <a:p>
            <a:pPr algn="just"/>
            <a:r>
              <a:rPr lang="es-CO" sz="2400" dirty="0" smtClean="0"/>
              <a:t>Esto es el cumplimiento de </a:t>
            </a:r>
            <a:r>
              <a:rPr lang="es-CO" sz="2400" dirty="0" smtClean="0">
                <a:solidFill>
                  <a:srgbClr val="FF0000"/>
                </a:solidFill>
              </a:rPr>
              <a:t>Mat.13:24-30</a:t>
            </a:r>
            <a:r>
              <a:rPr lang="es-CO" sz="2400" dirty="0" smtClean="0"/>
              <a:t>. “Otra parábola les propuso, diciendo: “El Reino de los cielos es semejante al hombre que siembra buena simiente en su campo; 25 mas durmiendo los hombres, vino su enemigo, y sembró cizaña entre el trigo, y se fue. 26 Y cuando salió en hierba e hizo fruto, entonces apareció también la cizaña. 27 Y llegándose los siervos del padre de la familia, le dijeron: Señor, ¿no sembraste buena simiente en tu campo? ¿De dónde, pues, tiene cizaña? </a:t>
            </a:r>
            <a:r>
              <a:rPr lang="es-CO" sz="2400" dirty="0" smtClean="0">
                <a:solidFill>
                  <a:srgbClr val="FF0000"/>
                </a:solidFill>
              </a:rPr>
              <a:t>(Versión 1569).</a:t>
            </a:r>
            <a:endParaRPr lang="es-CO" sz="2400" dirty="0">
              <a:solidFill>
                <a:srgbClr val="FF0000"/>
              </a:solidFill>
            </a:endParaRPr>
          </a:p>
        </p:txBody>
      </p:sp>
      <p:sp>
        <p:nvSpPr>
          <p:cNvPr id="7" name="Rectángulo 6"/>
          <p:cNvSpPr/>
          <p:nvPr/>
        </p:nvSpPr>
        <p:spPr>
          <a:xfrm>
            <a:off x="221672" y="4688030"/>
            <a:ext cx="11748653" cy="2308324"/>
          </a:xfrm>
          <a:prstGeom prst="rect">
            <a:avLst/>
          </a:prstGeom>
        </p:spPr>
        <p:txBody>
          <a:bodyPr wrap="square">
            <a:spAutoFit/>
          </a:bodyPr>
          <a:lstStyle/>
          <a:p>
            <a:pPr algn="just"/>
            <a:r>
              <a:rPr lang="es-CO" sz="2400" dirty="0" smtClean="0"/>
              <a:t>28 Y él les dijo: El hombre enemigo ha hecho esto. Y los siervos le dijeron: ¿Quieres, pues, que vayamos y la cojamos? 29 Y él dijo: No; porque cogiendo la cizaña, no arranquéis también con ella el trigo. 30 Dejad crecer juntamente lo uno y lo otro </a:t>
            </a:r>
            <a:r>
              <a:rPr lang="es-CO" sz="2400" u="sng" dirty="0" smtClean="0"/>
              <a:t>hasta la siega</a:t>
            </a:r>
            <a:r>
              <a:rPr lang="es-CO" sz="2400" dirty="0" smtClean="0"/>
              <a:t>; y al tiempo de la siega [yo] diré a los segadores: Coged primero la cizaña, y atadla en manojos para quemarla; mas recoged el trigo en mi alfolí”. </a:t>
            </a:r>
            <a:r>
              <a:rPr lang="es-CO" sz="2400" b="1" dirty="0" smtClean="0"/>
              <a:t>Noten que esto sucedería poco antes del regreso de Cristo”.</a:t>
            </a:r>
            <a:endParaRPr lang="es-CO" sz="2400" b="1" dirty="0"/>
          </a:p>
        </p:txBody>
      </p:sp>
    </p:spTree>
    <p:extLst>
      <p:ext uri="{BB962C8B-B14F-4D97-AF65-F5344CB8AC3E}">
        <p14:creationId xmlns:p14="http://schemas.microsoft.com/office/powerpoint/2010/main" val="507722389"/>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434</TotalTime>
  <Words>5051</Words>
  <Application>Microsoft Office PowerPoint</Application>
  <PresentationFormat>Panorámica</PresentationFormat>
  <Paragraphs>130</Paragraphs>
  <Slides>28</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28</vt:i4>
      </vt:variant>
    </vt:vector>
  </HeadingPairs>
  <TitlesOfParts>
    <vt:vector size="34" baseType="lpstr">
      <vt:lpstr>Algerian</vt:lpstr>
      <vt:lpstr>Arial</vt:lpstr>
      <vt:lpstr>Bell MT</vt:lpstr>
      <vt:lpstr>Calibri</vt:lpstr>
      <vt:lpstr>Calibri Light</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Recuera que la iglesia de Dios, no son todos los que se congregan,  sino el remanente que obedece fielmente Su Palabra.</vt:lpstr>
      <vt:lpstr>Presentación de PowerPoint</vt:lpstr>
      <vt:lpstr>Presentación de PowerPoint</vt:lpstr>
      <vt:lpstr>Presentación de PowerPoint</vt:lpstr>
      <vt:lpstr>Presentación de PowerPoint</vt:lpstr>
      <vt:lpstr>Presentación de PowerPoint</vt:lpstr>
      <vt:lpstr>Presentación de PowerPoint</vt:lpstr>
      <vt:lpstr>La orden de Dios para el centinela del A.T. y para el N.T. es: “Clama a alta voz, no [te] detengas; alza tu voz como trompeta, y predicad a mi pueblo su rebelión; y a la casa de Jacob su pecado”. Is.58:1. </vt:lpstr>
      <vt:lpstr>Conclusión:</vt:lpstr>
      <vt:lpstr>Presentación de PowerPoint</vt:lpstr>
      <vt:lpstr>Presentación de PowerPoint</vt:lpstr>
      <vt:lpstr>Presentación de PowerPoint</vt:lpstr>
      <vt:lpstr>Presentación de PowerPoint</vt:lpstr>
      <vt:lpstr>Lo que pretende Satanás con utilizar a las altas esferas de la iglesia es callar a los mensajeros de Dios, mientras tanto se termina el tiempo de gracia, “y no haya más sacrificio por el pecado.  Porque él sabe que su tiempo está por “terminar”.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Usuario de Windows</cp:lastModifiedBy>
  <cp:revision>36</cp:revision>
  <dcterms:created xsi:type="dcterms:W3CDTF">2018-07-22T19:23:58Z</dcterms:created>
  <dcterms:modified xsi:type="dcterms:W3CDTF">2018-08-08T03:47:48Z</dcterms:modified>
</cp:coreProperties>
</file>